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44" r:id="rId2"/>
    <p:sldId id="311" r:id="rId3"/>
    <p:sldId id="314" r:id="rId4"/>
    <p:sldId id="287" r:id="rId5"/>
    <p:sldId id="345" r:id="rId6"/>
    <p:sldId id="313" r:id="rId7"/>
    <p:sldId id="320" r:id="rId8"/>
    <p:sldId id="294" r:id="rId9"/>
    <p:sldId id="322" r:id="rId10"/>
    <p:sldId id="335" r:id="rId11"/>
    <p:sldId id="323" r:id="rId12"/>
    <p:sldId id="324" r:id="rId13"/>
    <p:sldId id="341" r:id="rId14"/>
    <p:sldId id="325" r:id="rId15"/>
    <p:sldId id="297" r:id="rId16"/>
    <p:sldId id="298" r:id="rId17"/>
    <p:sldId id="309" r:id="rId18"/>
    <p:sldId id="337" r:id="rId19"/>
    <p:sldId id="338" r:id="rId20"/>
    <p:sldId id="336" r:id="rId21"/>
    <p:sldId id="321" r:id="rId22"/>
    <p:sldId id="328" r:id="rId23"/>
    <p:sldId id="308" r:id="rId24"/>
    <p:sldId id="329" r:id="rId25"/>
    <p:sldId id="281" r:id="rId26"/>
    <p:sldId id="305" r:id="rId27"/>
    <p:sldId id="316" r:id="rId28"/>
    <p:sldId id="330" r:id="rId29"/>
    <p:sldId id="315" r:id="rId30"/>
    <p:sldId id="334" r:id="rId31"/>
    <p:sldId id="331" r:id="rId32"/>
    <p:sldId id="317" r:id="rId33"/>
    <p:sldId id="342" r:id="rId34"/>
    <p:sldId id="343" r:id="rId3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FF9900"/>
    <a:srgbClr val="008000"/>
    <a:srgbClr val="00CC00"/>
    <a:srgbClr val="FFFFCC"/>
    <a:srgbClr val="AAAAAA"/>
    <a:srgbClr val="DE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9787" autoAdjust="0"/>
    <p:restoredTop sz="90216" autoAdjust="0"/>
  </p:normalViewPr>
  <p:slideViewPr>
    <p:cSldViewPr snapToGrid="0">
      <p:cViewPr>
        <p:scale>
          <a:sx n="80" d="100"/>
          <a:sy n="80" d="100"/>
        </p:scale>
        <p:origin x="-1470" y="-72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850" y="-96"/>
      </p:cViewPr>
      <p:guideLst>
        <p:guide orient="horz" pos="2928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466" cy="4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330" y="0"/>
            <a:ext cx="3037465" cy="4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0621"/>
            <a:ext cx="3037466" cy="4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330" y="8830621"/>
            <a:ext cx="3037465" cy="4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3C7419-61D9-46C1-97E9-76E9D8F8C3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26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466" cy="4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330" y="0"/>
            <a:ext cx="3037465" cy="4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201" y="4416111"/>
            <a:ext cx="5607998" cy="418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0621"/>
            <a:ext cx="3037466" cy="4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330" y="8830621"/>
            <a:ext cx="3037465" cy="4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5" rIns="92290" bIns="4614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03C3B5-9CFC-4B60-AD1F-942309290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375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66" indent="-291179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717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604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491" indent="-23294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070E106-A640-4817-ACBD-539355C8FFCF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Looking back</a:t>
            </a:r>
            <a:r>
              <a:rPr lang="en-US" baseline="0" dirty="0" smtClean="0"/>
              <a:t> at our scope readings – slow discharge – capacitor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82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Expound on fix</a:t>
            </a:r>
          </a:p>
          <a:p>
            <a:r>
              <a:rPr lang="en-US" dirty="0" smtClean="0"/>
              <a:t>Options fixing hot switching</a:t>
            </a:r>
            <a:r>
              <a:rPr lang="en-US" baseline="0" dirty="0" smtClean="0"/>
              <a:t> – choose best option – resistor – remove cap – use different path</a:t>
            </a:r>
          </a:p>
          <a:p>
            <a:endParaRPr lang="en-US" dirty="0" smtClean="0"/>
          </a:p>
          <a:p>
            <a:r>
              <a:rPr lang="en-US" dirty="0" smtClean="0"/>
              <a:t>Before and after scope 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85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relay savings</a:t>
            </a:r>
            <a:r>
              <a:rPr lang="en-US" baseline="0" dirty="0" smtClean="0"/>
              <a:t> 1st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64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 – focus</a:t>
            </a:r>
          </a:p>
          <a:p>
            <a:endParaRPr lang="en-US" dirty="0" smtClean="0"/>
          </a:p>
          <a:p>
            <a:r>
              <a:rPr lang="en-US" dirty="0" smtClean="0"/>
              <a:t>Conducted a training at Clark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24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64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do this again an again.. 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we are engineers.. Like the doctor in the previous example</a:t>
            </a:r>
          </a:p>
          <a:p>
            <a:r>
              <a:rPr lang="en-US" baseline="0" dirty="0" smtClean="0"/>
              <a:t>Us, engineers were born to find for root causes and solve the problem</a:t>
            </a:r>
          </a:p>
          <a:p>
            <a:r>
              <a:rPr lang="en-US" baseline="0" dirty="0" smtClean="0"/>
              <a:t>If not, our PDO will be affected.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64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Board complexity – 32 relays per loadboard</a:t>
            </a:r>
          </a:p>
          <a:p>
            <a:r>
              <a:rPr lang="en-US" dirty="0" smtClean="0"/>
              <a:t>Active and passive</a:t>
            </a:r>
            <a:r>
              <a:rPr lang="en-US" baseline="0" dirty="0" smtClean="0"/>
              <a:t> components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94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relay operation</a:t>
            </a:r>
          </a:p>
          <a:p>
            <a:r>
              <a:rPr lang="en-US" dirty="0" smtClean="0"/>
              <a:t>Ideal resistance of a relay</a:t>
            </a:r>
            <a:r>
              <a:rPr lang="en-US" baseline="0" dirty="0" smtClean="0"/>
              <a:t> = 0ohm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numbers</a:t>
            </a:r>
          </a:p>
          <a:p>
            <a:r>
              <a:rPr lang="en-US" baseline="0" dirty="0" smtClean="0"/>
              <a:t>And create separate tables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32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Possible causes of damage</a:t>
            </a:r>
            <a:endParaRPr lang="en-US" dirty="0"/>
          </a:p>
          <a:p>
            <a:r>
              <a:rPr lang="en-US" dirty="0" smtClean="0"/>
              <a:t>Typical</a:t>
            </a:r>
            <a:r>
              <a:rPr lang="en-US" baseline="0" dirty="0" smtClean="0"/>
              <a:t> signature of electrical stress</a:t>
            </a:r>
          </a:p>
          <a:p>
            <a:r>
              <a:rPr lang="en-US" baseline="0" dirty="0" smtClean="0"/>
              <a:t>Voltage used</a:t>
            </a:r>
          </a:p>
          <a:p>
            <a:r>
              <a:rPr lang="en-US" baseline="0" dirty="0" smtClean="0"/>
              <a:t>Toggles</a:t>
            </a:r>
          </a:p>
          <a:p>
            <a:r>
              <a:rPr lang="en-US" baseline="0" dirty="0" smtClean="0"/>
              <a:t>Not end of life</a:t>
            </a:r>
          </a:p>
          <a:p>
            <a:r>
              <a:rPr lang="en-US" baseline="0" dirty="0" smtClean="0"/>
              <a:t>Abused</a:t>
            </a:r>
          </a:p>
          <a:p>
            <a:r>
              <a:rPr lang="en-US" baseline="0" dirty="0" smtClean="0"/>
              <a:t>End of life</a:t>
            </a:r>
          </a:p>
          <a:p>
            <a:r>
              <a:rPr lang="en-US" baseline="0" dirty="0" smtClean="0"/>
              <a:t>Hot switching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Explain effect to testing</a:t>
            </a:r>
          </a:p>
          <a:p>
            <a:r>
              <a:rPr lang="en-US" baseline="0" dirty="0" smtClean="0"/>
              <a:t>Ideal readings table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8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baseline="0" dirty="0" smtClean="0"/>
              <a:t> animation on working and stuck relay</a:t>
            </a:r>
          </a:p>
          <a:p>
            <a:r>
              <a:rPr lang="en-US" baseline="0" dirty="0" smtClean="0"/>
              <a:t>Highlight welding and stuck terminal – show weld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11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fishbone prior</a:t>
            </a:r>
            <a:r>
              <a:rPr lang="en-US" baseline="0" dirty="0" smtClean="0"/>
              <a:t>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scope readings</a:t>
            </a:r>
          </a:p>
          <a:p>
            <a:r>
              <a:rPr lang="en-US" dirty="0" smtClean="0"/>
              <a:t>Mention sources - </a:t>
            </a:r>
            <a:r>
              <a:rPr lang="en-US" baseline="0" dirty="0" smtClean="0"/>
              <a:t> can be supplied or from charged cap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6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3C3B5-9CFC-4B60-AD1F-942309290D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3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29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6324600"/>
            <a:ext cx="88042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41275" y="6324600"/>
            <a:ext cx="8740775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0" b="23795"/>
          <a:stretch>
            <a:fillRect/>
          </a:stretch>
        </p:blipFill>
        <p:spPr bwMode="auto">
          <a:xfrm>
            <a:off x="52388" y="180975"/>
            <a:ext cx="2211387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 userDrawn="1"/>
        </p:nvCxnSpPr>
        <p:spPr bwMode="auto">
          <a:xfrm>
            <a:off x="1588" y="1031875"/>
            <a:ext cx="9144000" cy="1588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10" name="Rectangle 1"/>
          <p:cNvSpPr>
            <a:spLocks noChangeArrowheads="1"/>
          </p:cNvSpPr>
          <p:nvPr userDrawn="1"/>
        </p:nvSpPr>
        <p:spPr bwMode="auto">
          <a:xfrm>
            <a:off x="1892300" y="19050"/>
            <a:ext cx="53340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2743200" algn="ctr"/>
                <a:tab pos="5486400" algn="r"/>
              </a:tabLs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tabLst>
                <a:tab pos="2743200" algn="ctr"/>
                <a:tab pos="5486400" algn="r"/>
              </a:tabLs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tabLst>
                <a:tab pos="2743200" algn="ctr"/>
                <a:tab pos="5486400" algn="r"/>
              </a:tabLs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tabLst>
                <a:tab pos="2743200" algn="ctr"/>
                <a:tab pos="5486400" algn="r"/>
              </a:tabLs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tabLst>
                <a:tab pos="2743200" algn="ctr"/>
                <a:tab pos="5486400" algn="r"/>
              </a:tabLs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ctr"/>
                <a:tab pos="5486400" algn="r"/>
              </a:tabLs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1400" i="1" dirty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26</a:t>
            </a:r>
            <a:r>
              <a:rPr lang="en-US" altLang="en-US" sz="1400" i="1" baseline="30000" dirty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th</a:t>
            </a:r>
            <a:r>
              <a:rPr lang="en-US" altLang="en-US" sz="1400" i="1" dirty="0">
                <a:solidFill>
                  <a:schemeClr val="tx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 ASEMEP National Technical Symposium</a:t>
            </a:r>
            <a:endParaRPr lang="en-US" altLang="en-US" sz="2000" b="0" dirty="0">
              <a:solidFill>
                <a:schemeClr val="tx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26515" r="65500" b="57954"/>
          <a:stretch>
            <a:fillRect/>
          </a:stretch>
        </p:blipFill>
        <p:spPr bwMode="auto">
          <a:xfrm>
            <a:off x="3767138" y="260350"/>
            <a:ext cx="155416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84" y="226609"/>
            <a:ext cx="2367887" cy="6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3016250" y="6581775"/>
            <a:ext cx="3055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GB" altLang="en-US" sz="1200" i="1" dirty="0">
                <a:solidFill>
                  <a:srgbClr val="0070C0"/>
                </a:solidFill>
                <a:latin typeface="Book Antiqua" panose="02040602050305030304" pitchFamily="18" charset="0"/>
              </a:rPr>
              <a:t>“Setting the Landscape Towards </a:t>
            </a:r>
            <a:r>
              <a:rPr lang="en-GB" altLang="en-US" sz="1200" i="1" dirty="0" err="1">
                <a:solidFill>
                  <a:srgbClr val="0070C0"/>
                </a:solidFill>
                <a:latin typeface="Book Antiqua" panose="02040602050305030304" pitchFamily="18" charset="0"/>
              </a:rPr>
              <a:t>IoT</a:t>
            </a:r>
            <a:r>
              <a:rPr lang="en-GB" altLang="en-US" sz="1200" i="1" dirty="0">
                <a:solidFill>
                  <a:srgbClr val="0070C0"/>
                </a:solidFill>
                <a:latin typeface="Book Antiqua" panose="02040602050305030304" pitchFamily="18" charset="0"/>
              </a:rPr>
              <a:t> Age”</a:t>
            </a:r>
          </a:p>
        </p:txBody>
      </p:sp>
      <p:cxnSp>
        <p:nvCxnSpPr>
          <p:cNvPr id="14" name="Straight Connector 8"/>
          <p:cNvCxnSpPr>
            <a:cxnSpLocks noChangeShapeType="1"/>
          </p:cNvCxnSpPr>
          <p:nvPr userDrawn="1"/>
        </p:nvCxnSpPr>
        <p:spPr bwMode="auto">
          <a:xfrm>
            <a:off x="0" y="6502400"/>
            <a:ext cx="9144000" cy="1588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3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rgbClr val="FF0000"/>
          </a:solidFill>
          <a:latin typeface="Arial" charset="0"/>
        </a:defRPr>
      </a:lvl9pPr>
    </p:titleStyle>
    <p:bodyStyle>
      <a:lvl1pPr marL="227013" indent="-227013" algn="l" rtl="0" eaLnBrk="0" fontAlgn="base" hangingPunct="0">
        <a:spcBef>
          <a:spcPts val="8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33363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854075" indent="-165100" algn="l" rtl="0" eaLnBrk="0" fontAlgn="base" hangingPunct="0">
        <a:spcBef>
          <a:spcPct val="1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201738" indent="-233363" algn="l" rtl="0" eaLnBrk="0" fontAlgn="base" hangingPunct="0">
        <a:spcBef>
          <a:spcPct val="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1489075" indent="-173038" algn="l" rtl="0" eaLnBrk="0" fontAlgn="base" hangingPunct="0">
        <a:spcBef>
          <a:spcPct val="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19462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4034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28606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317875" indent="-173038" algn="l" rtl="0" fontAlgn="base">
        <a:spcBef>
          <a:spcPct val="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a0285145\Arlo\Projects\Technical%20Paper\2015\hot%20switch.mp4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microsoft.com/office/2007/relationships/hdphoto" Target="../media/hdphoto3.wdp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25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openxmlformats.org/officeDocument/2006/relationships/image" Target="../media/image65.png"/><Relationship Id="rId4" Type="http://schemas.microsoft.com/office/2007/relationships/hdphoto" Target="../media/hdphoto4.wdp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9.jpeg"/><Relationship Id="rId10" Type="http://schemas.openxmlformats.org/officeDocument/2006/relationships/image" Target="../media/image14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microsoft.com/office/2007/relationships/hdphoto" Target="../media/hdphoto5.wdp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5" Type="http://schemas.microsoft.com/office/2007/relationships/hdphoto" Target="../media/hdphoto6.wdp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10" Type="http://schemas.openxmlformats.org/officeDocument/2006/relationships/image" Target="../media/image77.png"/><Relationship Id="rId4" Type="http://schemas.openxmlformats.org/officeDocument/2006/relationships/image" Target="../media/image90.jpe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1"/>
          <p:cNvSpPr txBox="1">
            <a:spLocks noChangeArrowheads="1"/>
          </p:cNvSpPr>
          <p:nvPr/>
        </p:nvSpPr>
        <p:spPr bwMode="auto">
          <a:xfrm>
            <a:off x="3957212" y="2008188"/>
            <a:ext cx="48212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1pPr>
            <a:lvl2pPr marL="742950" indent="-285750"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2pPr>
            <a:lvl3pPr marL="1143000" indent="-228600"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3pPr>
            <a:lvl4pPr marL="1600200" indent="-228600"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4pPr>
            <a:lvl5pPr marL="2057400" indent="-228600"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3200" dirty="0" smtClean="0">
                <a:solidFill>
                  <a:schemeClr val="tx1"/>
                </a:solidFill>
                <a:latin typeface="Arial" charset="0"/>
              </a:rPr>
              <a:t>Do we really know everything about relay hot switching?</a:t>
            </a:r>
            <a:endParaRPr lang="en-US" altLang="en-US" sz="32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3957212" y="4087813"/>
            <a:ext cx="48212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1pPr>
            <a:lvl2pPr marL="742950" indent="-285750"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2pPr>
            <a:lvl3pPr marL="1143000" indent="-228600"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3pPr>
            <a:lvl4pPr marL="1600200" indent="-228600"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4pPr>
            <a:lvl5pPr marL="2057400" indent="-228600"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600" b="1">
                <a:solidFill>
                  <a:schemeClr val="accent2"/>
                </a:solidFill>
                <a:latin typeface="Arial Black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2400" b="0" dirty="0" smtClean="0">
                <a:solidFill>
                  <a:schemeClr val="tx1"/>
                </a:solidFill>
                <a:latin typeface="Arial" charset="0"/>
              </a:rPr>
              <a:t>Arlo Blanco</a:t>
            </a:r>
            <a:endParaRPr lang="en-US" altLang="en-US" sz="2400" b="0" dirty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052" name="Picture 2" descr="Toshiba Logo_revis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1206500"/>
            <a:ext cx="3581400" cy="506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0902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249381" y="1961010"/>
            <a:ext cx="5795158" cy="4238709"/>
            <a:chOff x="249382" y="1056904"/>
            <a:chExt cx="5795158" cy="4238709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49382" y="3310523"/>
              <a:ext cx="57951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724395" y="1531917"/>
              <a:ext cx="1306286" cy="177860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192484" y="1531917"/>
              <a:ext cx="1306286" cy="177860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1328058" y="3310523"/>
              <a:ext cx="1405246" cy="151725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3499263" y="3310523"/>
              <a:ext cx="1405246" cy="151725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01229" y="105690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Man</a:t>
              </a:r>
              <a:endParaRPr 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69318" y="105690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Machine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3540" y="4926281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Material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46961" y="4926281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Method</a:t>
              </a:r>
              <a:endParaRPr lang="en-US" b="1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649661" y="2666994"/>
            <a:ext cx="1557026" cy="369332"/>
            <a:chOff x="3649662" y="1762888"/>
            <a:chExt cx="1557026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3649662" y="1762888"/>
              <a:ext cx="1415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Tester issue</a:t>
              </a:r>
              <a:endParaRPr lang="en-US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3649662" y="2132220"/>
              <a:ext cx="155702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001064" y="3257367"/>
            <a:ext cx="2069797" cy="385765"/>
            <a:chOff x="4001065" y="2353261"/>
            <a:chExt cx="2069797" cy="385765"/>
          </a:xfrm>
        </p:grpSpPr>
        <p:sp>
          <p:nvSpPr>
            <p:cNvPr id="21" name="TextBox 20"/>
            <p:cNvSpPr txBox="1"/>
            <p:nvPr/>
          </p:nvSpPr>
          <p:spPr>
            <a:xfrm>
              <a:off x="4001065" y="2353261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Loadboard Design</a:t>
              </a:r>
              <a:endParaRPr lang="en-US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4074754" y="2739026"/>
              <a:ext cx="184514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704265" y="4954960"/>
            <a:ext cx="1523149" cy="371694"/>
            <a:chOff x="1704266" y="4050854"/>
            <a:chExt cx="1523149" cy="371694"/>
          </a:xfrm>
        </p:grpSpPr>
        <p:sp>
          <p:nvSpPr>
            <p:cNvPr id="22" name="TextBox 21"/>
            <p:cNvSpPr txBox="1"/>
            <p:nvPr/>
          </p:nvSpPr>
          <p:spPr>
            <a:xfrm>
              <a:off x="2016827" y="4050854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 of life</a:t>
              </a:r>
              <a:endParaRPr lang="en-US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1704266" y="4420186"/>
              <a:ext cx="1450118" cy="23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215117" y="4603924"/>
            <a:ext cx="1693044" cy="371694"/>
            <a:chOff x="4215118" y="3699818"/>
            <a:chExt cx="1693044" cy="371694"/>
          </a:xfrm>
        </p:grpSpPr>
        <p:sp>
          <p:nvSpPr>
            <p:cNvPr id="19" name="TextBox 18"/>
            <p:cNvSpPr txBox="1"/>
            <p:nvPr/>
          </p:nvSpPr>
          <p:spPr>
            <a:xfrm>
              <a:off x="4505214" y="3699818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Overcurrent</a:t>
              </a:r>
              <a:endParaRPr lang="en-US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4215118" y="4069150"/>
              <a:ext cx="1664469" cy="23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3642784" y="5171892"/>
            <a:ext cx="1929838" cy="407319"/>
            <a:chOff x="3642785" y="4267786"/>
            <a:chExt cx="1929838" cy="407319"/>
          </a:xfrm>
        </p:grpSpPr>
        <p:sp>
          <p:nvSpPr>
            <p:cNvPr id="20" name="TextBox 19"/>
            <p:cNvSpPr txBox="1"/>
            <p:nvPr/>
          </p:nvSpPr>
          <p:spPr>
            <a:xfrm>
              <a:off x="3977314" y="4267786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Hot Switching</a:t>
              </a:r>
              <a:endParaRPr lang="en-US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V="1">
              <a:off x="3642785" y="4672743"/>
              <a:ext cx="1906088" cy="23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323784" y="2632563"/>
            <a:ext cx="1580659" cy="646331"/>
            <a:chOff x="1323785" y="1728457"/>
            <a:chExt cx="1580659" cy="646331"/>
          </a:xfrm>
        </p:grpSpPr>
        <p:sp>
          <p:nvSpPr>
            <p:cNvPr id="34" name="TextBox 33"/>
            <p:cNvSpPr txBox="1"/>
            <p:nvPr/>
          </p:nvSpPr>
          <p:spPr>
            <a:xfrm>
              <a:off x="1323785" y="1728457"/>
              <a:ext cx="15141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Wrong Relay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Installed</a:t>
              </a:r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347418" y="2373408"/>
              <a:ext cx="155702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Multiply 42"/>
          <p:cNvSpPr/>
          <p:nvPr/>
        </p:nvSpPr>
        <p:spPr>
          <a:xfrm>
            <a:off x="1238059" y="2249921"/>
            <a:ext cx="1596245" cy="1421786"/>
          </a:xfrm>
          <a:prstGeom prst="mathMultiply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nut 45"/>
          <p:cNvSpPr/>
          <p:nvPr/>
        </p:nvSpPr>
        <p:spPr>
          <a:xfrm>
            <a:off x="2117854" y="4644880"/>
            <a:ext cx="1008532" cy="984798"/>
          </a:xfrm>
          <a:prstGeom prst="donut">
            <a:avLst/>
          </a:prstGeom>
          <a:solidFill>
            <a:srgbClr val="00CC00">
              <a:alpha val="35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Multiply 46"/>
          <p:cNvSpPr/>
          <p:nvPr/>
        </p:nvSpPr>
        <p:spPr>
          <a:xfrm>
            <a:off x="3559456" y="2147546"/>
            <a:ext cx="1596245" cy="1421786"/>
          </a:xfrm>
          <a:prstGeom prst="mathMultiply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/>
          <p:cNvSpPr/>
          <p:nvPr/>
        </p:nvSpPr>
        <p:spPr>
          <a:xfrm>
            <a:off x="4056153" y="2740665"/>
            <a:ext cx="1596245" cy="1421786"/>
          </a:xfrm>
          <a:prstGeom prst="mathMultiply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nut 48"/>
          <p:cNvSpPr/>
          <p:nvPr/>
        </p:nvSpPr>
        <p:spPr>
          <a:xfrm>
            <a:off x="4702421" y="4296191"/>
            <a:ext cx="1008532" cy="984798"/>
          </a:xfrm>
          <a:prstGeom prst="donut">
            <a:avLst/>
          </a:prstGeom>
          <a:solidFill>
            <a:srgbClr val="00CC00">
              <a:alpha val="35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Donut 49"/>
          <p:cNvSpPr/>
          <p:nvPr/>
        </p:nvSpPr>
        <p:spPr>
          <a:xfrm>
            <a:off x="4270701" y="4864159"/>
            <a:ext cx="1008532" cy="984798"/>
          </a:xfrm>
          <a:prstGeom prst="donut">
            <a:avLst/>
          </a:prstGeom>
          <a:solidFill>
            <a:srgbClr val="00CC00">
              <a:alpha val="35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374" y="1214651"/>
            <a:ext cx="3320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Fishbone Diagram</a:t>
            </a:r>
            <a:endParaRPr lang="en-US" sz="2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6165528" y="3257367"/>
            <a:ext cx="2828925" cy="1914525"/>
            <a:chOff x="6165528" y="3257367"/>
            <a:chExt cx="2828925" cy="191452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528" y="3257367"/>
              <a:ext cx="2828925" cy="191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688" y="3397601"/>
              <a:ext cx="1064947" cy="76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6165527" y="2925331"/>
            <a:ext cx="189026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Defective Relay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970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1097" y="1048157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sz="2000" dirty="0" smtClean="0"/>
              <a:t>Probable Causes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234654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26971" y="1455351"/>
            <a:ext cx="551015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Overcurrent</a:t>
            </a:r>
          </a:p>
          <a:p>
            <a:r>
              <a:rPr lang="en-US" dirty="0" smtClean="0"/>
              <a:t>- Current forced on the test program is way above the rated specifications of the relay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90535" y="2702260"/>
            <a:ext cx="1556901" cy="3191371"/>
            <a:chOff x="3390535" y="2517569"/>
            <a:chExt cx="1556901" cy="3191371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6971" y="2623782"/>
              <a:ext cx="1284030" cy="3085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390535" y="2517569"/>
              <a:ext cx="155690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Test Program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83372" y="2702260"/>
            <a:ext cx="3223533" cy="3457187"/>
            <a:chOff x="5283372" y="2517569"/>
            <a:chExt cx="3223533" cy="345718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3373" y="2623782"/>
              <a:ext cx="3223532" cy="335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283372" y="2517569"/>
              <a:ext cx="189026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Relay Datasheet</a:t>
              </a:r>
              <a:endParaRPr lang="en-US" dirty="0"/>
            </a:p>
          </p:txBody>
        </p:sp>
      </p:grpSp>
      <p:sp>
        <p:nvSpPr>
          <p:cNvPr id="16" name="Multiply 15"/>
          <p:cNvSpPr/>
          <p:nvPr/>
        </p:nvSpPr>
        <p:spPr>
          <a:xfrm>
            <a:off x="3306741" y="737463"/>
            <a:ext cx="2100537" cy="1870962"/>
          </a:xfrm>
          <a:prstGeom prst="mathMultiply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526971" y="2792456"/>
            <a:ext cx="551015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End of life</a:t>
            </a:r>
          </a:p>
          <a:p>
            <a:r>
              <a:rPr lang="en-US" dirty="0" smtClean="0"/>
              <a:t>- Relay has reached its usable life due to performing its maximum number of toggles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542935" y="4006566"/>
            <a:ext cx="5117418" cy="2152881"/>
            <a:chOff x="3542935" y="3821875"/>
            <a:chExt cx="5117418" cy="2152881"/>
          </a:xfrm>
        </p:grpSpPr>
        <p:grpSp>
          <p:nvGrpSpPr>
            <p:cNvPr id="19" name="Group 18"/>
            <p:cNvGrpSpPr/>
            <p:nvPr/>
          </p:nvGrpSpPr>
          <p:grpSpPr>
            <a:xfrm>
              <a:off x="3542935" y="3821875"/>
              <a:ext cx="1556901" cy="2152881"/>
              <a:chOff x="3390535" y="2517569"/>
              <a:chExt cx="1556901" cy="2152881"/>
            </a:xfrm>
          </p:grpSpPr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3661"/>
              <a:stretch/>
            </p:blipFill>
            <p:spPr bwMode="auto">
              <a:xfrm>
                <a:off x="3526971" y="2623782"/>
                <a:ext cx="1284030" cy="20466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3390535" y="2517569"/>
                <a:ext cx="1556901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Test Program</a:t>
                </a:r>
                <a:endParaRPr lang="en-US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436820" y="3874981"/>
              <a:ext cx="3223533" cy="2099775"/>
              <a:chOff x="5283372" y="2517569"/>
              <a:chExt cx="3223533" cy="2099775"/>
            </a:xfrm>
          </p:grpSpPr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508"/>
              <a:stretch/>
            </p:blipFill>
            <p:spPr bwMode="auto">
              <a:xfrm>
                <a:off x="5283373" y="2623782"/>
                <a:ext cx="3223532" cy="1993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5283372" y="2517569"/>
                <a:ext cx="1890261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Relay Datasheet</a:t>
                </a:r>
                <a:endParaRPr lang="en-US" dirty="0"/>
              </a:p>
            </p:txBody>
          </p:sp>
        </p:grpSp>
      </p:grpSp>
      <p:pic>
        <p:nvPicPr>
          <p:cNvPr id="26" name="Picture 2" descr="http://www.glolab.com/relays/NO%20RELA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97" y="3883250"/>
            <a:ext cx="4115448" cy="230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5436820" y="4483960"/>
            <a:ext cx="1201486" cy="1675487"/>
          </a:xfrm>
          <a:prstGeom prst="rect">
            <a:avLst/>
          </a:prstGeom>
          <a:solidFill>
            <a:srgbClr val="00CC00">
              <a:alpha val="27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26338" y="4059672"/>
            <a:ext cx="600743" cy="837743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526970" y="4375898"/>
            <a:ext cx="5510151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Hot Switching</a:t>
            </a:r>
          </a:p>
          <a:p>
            <a:r>
              <a:rPr lang="en-US" dirty="0" smtClean="0"/>
              <a:t>- Turning on a switch where a potential difference is present between the terminals to be connected</a:t>
            </a:r>
          </a:p>
        </p:txBody>
      </p:sp>
      <p:sp>
        <p:nvSpPr>
          <p:cNvPr id="27" name="Donut 26"/>
          <p:cNvSpPr/>
          <p:nvPr/>
        </p:nvSpPr>
        <p:spPr>
          <a:xfrm>
            <a:off x="3293432" y="3867641"/>
            <a:ext cx="2017064" cy="1969595"/>
          </a:xfrm>
          <a:prstGeom prst="donut">
            <a:avLst/>
          </a:prstGeom>
          <a:solidFill>
            <a:srgbClr val="00CC00">
              <a:alpha val="35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5" name="Picture 4" descr="image00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8" t="29360"/>
          <a:stretch/>
        </p:blipFill>
        <p:spPr bwMode="auto">
          <a:xfrm>
            <a:off x="370538" y="3508540"/>
            <a:ext cx="2965761" cy="2509819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7" name="Multiply 36"/>
          <p:cNvSpPr/>
          <p:nvPr/>
        </p:nvSpPr>
        <p:spPr>
          <a:xfrm>
            <a:off x="3151795" y="2305713"/>
            <a:ext cx="2100537" cy="1870962"/>
          </a:xfrm>
          <a:prstGeom prst="mathMultiply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113286" y="4535948"/>
            <a:ext cx="4132863" cy="1200329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Failure is actually too early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Expected = ~10M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Actual = ~600k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386" y="3389833"/>
            <a:ext cx="2138789" cy="197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2870" y="3257994"/>
            <a:ext cx="2501647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Welding is an indicator</a:t>
            </a:r>
          </a:p>
          <a:p>
            <a:r>
              <a:rPr lang="en-US" dirty="0"/>
              <a:t>o</a:t>
            </a:r>
            <a:r>
              <a:rPr lang="en-US" dirty="0" smtClean="0"/>
              <a:t>f Hot Switching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264361" y="1369239"/>
            <a:ext cx="2828925" cy="1914525"/>
            <a:chOff x="6165528" y="3257367"/>
            <a:chExt cx="2828925" cy="1914525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528" y="3257367"/>
              <a:ext cx="2828925" cy="1914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4688" y="3397601"/>
              <a:ext cx="1064947" cy="76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228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8" grpId="0" animBg="1"/>
      <p:bldP spid="25" grpId="0" animBg="1"/>
      <p:bldP spid="25" grpId="1" animBg="1"/>
      <p:bldP spid="28" grpId="0" animBg="1"/>
      <p:bldP spid="28" grpId="1" animBg="1"/>
      <p:bldP spid="30" grpId="0" animBg="1"/>
      <p:bldP spid="27" grpId="0" animBg="1"/>
      <p:bldP spid="37" grpId="0" animBg="1"/>
      <p:bldP spid="29" grpId="0" animBg="1"/>
      <p:bldP spid="29" grpId="1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1775" y="1125515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Hot Switching?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 descr="http://www.glolab.com/relays/NO%20REL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2" y="1769798"/>
            <a:ext cx="7274227" cy="407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7733" y="5737261"/>
            <a:ext cx="47320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4315" y="5737261"/>
            <a:ext cx="46679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sp>
        <p:nvSpPr>
          <p:cNvPr id="3" name="Action Button: Movie 2">
            <a:hlinkClick r:id="rId3" action="ppaction://program" highlightClick="1"/>
          </p:cNvPr>
          <p:cNvSpPr/>
          <p:nvPr/>
        </p:nvSpPr>
        <p:spPr>
          <a:xfrm>
            <a:off x="7547212" y="3138985"/>
            <a:ext cx="1187355" cy="1050877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53" y="4861002"/>
            <a:ext cx="327337" cy="60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3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25468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2" descr="http://www.glolab.com/relays/NO%20REL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3" y="1073767"/>
            <a:ext cx="4431626" cy="24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85652" y="3542038"/>
            <a:ext cx="47320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47507" y="3556407"/>
            <a:ext cx="46679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pic>
        <p:nvPicPr>
          <p:cNvPr id="10" name="Picture 2" descr="http://www.glolab.com/relays/NO%20REL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424" y="3940232"/>
            <a:ext cx="3803750" cy="213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287522" y="6028908"/>
            <a:ext cx="47320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43735" y="6023692"/>
            <a:ext cx="47320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6893" y="4824222"/>
            <a:ext cx="3518912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Cold Switching</a:t>
            </a:r>
            <a:endParaRPr lang="en-US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293934" y="6037568"/>
            <a:ext cx="46679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50147" y="6035507"/>
            <a:ext cx="46679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291" y="1539961"/>
            <a:ext cx="2993883" cy="201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6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9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14031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How to catch hot switching?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26152" y="6144419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779794" y="2258652"/>
            <a:ext cx="2807865" cy="3619403"/>
            <a:chOff x="4530259" y="369332"/>
            <a:chExt cx="2807865" cy="3619403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360" y="553996"/>
              <a:ext cx="2567764" cy="3434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530259" y="369332"/>
              <a:ext cx="1492716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Oscilloscope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1087" y="1928419"/>
            <a:ext cx="3075253" cy="2997290"/>
            <a:chOff x="4735443" y="2719197"/>
            <a:chExt cx="3075253" cy="2997290"/>
          </a:xfrm>
        </p:grpSpPr>
        <p:pic>
          <p:nvPicPr>
            <p:cNvPr id="7" name="Picture 46" descr="cid:image018.jpg@01CF3F8C.A405AB4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65"/>
            <a:stretch/>
          </p:blipFill>
          <p:spPr bwMode="auto">
            <a:xfrm>
              <a:off x="4876685" y="2804261"/>
              <a:ext cx="2934011" cy="2912226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735443" y="2719197"/>
              <a:ext cx="1287532" cy="64633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Loadboard</a:t>
              </a:r>
            </a:p>
            <a:p>
              <a:r>
                <a:rPr lang="en-US" dirty="0" smtClean="0"/>
                <a:t>Schematic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76705" y="1785915"/>
            <a:ext cx="1963682" cy="4564879"/>
            <a:chOff x="7558582" y="895695"/>
            <a:chExt cx="1963682" cy="4564879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380" y="895695"/>
              <a:ext cx="1899884" cy="456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558582" y="931179"/>
              <a:ext cx="1556901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Test Program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754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7" y="1113686"/>
            <a:ext cx="4623006" cy="375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5713999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182" y="2429522"/>
            <a:ext cx="4192036" cy="34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27182" y="2348694"/>
            <a:ext cx="358303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Sample of Good scope reading</a:t>
            </a: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281821" y="4388419"/>
            <a:ext cx="3569810" cy="1883577"/>
            <a:chOff x="141894" y="4082119"/>
            <a:chExt cx="4431626" cy="2482640"/>
          </a:xfrm>
        </p:grpSpPr>
        <p:pic>
          <p:nvPicPr>
            <p:cNvPr id="14" name="Picture 2" descr="http://www.glolab.com/relays/NO%20RELAY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94" y="4082119"/>
              <a:ext cx="4431626" cy="248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lowchart: Connector 4"/>
            <p:cNvSpPr/>
            <p:nvPr/>
          </p:nvSpPr>
          <p:spPr>
            <a:xfrm>
              <a:off x="1497724" y="5923310"/>
              <a:ext cx="299545" cy="30406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749955" y="5923679"/>
              <a:ext cx="299545" cy="30406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3671196" y="5955212"/>
              <a:ext cx="299545" cy="304062"/>
            </a:xfrm>
            <a:prstGeom prst="flowChartConnector">
              <a:avLst/>
            </a:prstGeom>
            <a:solidFill>
              <a:srgbClr val="00C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1615" y="1100568"/>
            <a:ext cx="308289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Evidence of Hot Switching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5831876"/>
            <a:ext cx="72968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+18V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80371" y="5810054"/>
            <a:ext cx="46679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9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5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4" y="1327591"/>
            <a:ext cx="4514849" cy="230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27" y="1327591"/>
            <a:ext cx="4137729" cy="2787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87655" y="5065012"/>
            <a:ext cx="4377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 Issues found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445" y="5065012"/>
            <a:ext cx="679601" cy="683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4639" y="2046113"/>
            <a:ext cx="7948330" cy="1107996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Test Program Audit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6889" y="3452737"/>
            <a:ext cx="58657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.. Searched for Potential Hot Switching occurrences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106190" y="5794163"/>
            <a:ext cx="3764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Cold switching method was followed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467393" y="4215473"/>
            <a:ext cx="8890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No power supplies left ON before switching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Power up &amp; power down statements are in the correct sequence</a:t>
            </a:r>
          </a:p>
        </p:txBody>
      </p:sp>
    </p:spTree>
    <p:extLst>
      <p:ext uri="{BB962C8B-B14F-4D97-AF65-F5344CB8AC3E}">
        <p14:creationId xmlns:p14="http://schemas.microsoft.com/office/powerpoint/2010/main" val="380344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7421" y="1206367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WTF??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20586" y="3430160"/>
            <a:ext cx="4600132" cy="119500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Why are we still encountering </a:t>
            </a:r>
            <a:r>
              <a:rPr lang="en-US" b="1" dirty="0" smtClean="0"/>
              <a:t>hot switching???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0" y="2284768"/>
            <a:ext cx="3716502" cy="416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5530" y="17371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If it is following the correct </a:t>
            </a:r>
            <a:r>
              <a:rPr lang="en-US" dirty="0" smtClean="0"/>
              <a:t>procedure..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38" y="4209110"/>
            <a:ext cx="3029548" cy="177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27" y="1276545"/>
            <a:ext cx="2993883" cy="201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image00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8" t="29360"/>
          <a:stretch/>
        </p:blipFill>
        <p:spPr bwMode="auto">
          <a:xfrm>
            <a:off x="6794412" y="4191730"/>
            <a:ext cx="2119234" cy="179343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6" name="TextBox 5"/>
          <p:cNvSpPr txBox="1"/>
          <p:nvPr/>
        </p:nvSpPr>
        <p:spPr>
          <a:xfrm>
            <a:off x="1644290" y="1206367"/>
            <a:ext cx="2860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(W</a:t>
            </a:r>
            <a:r>
              <a:rPr lang="en-US" sz="2800" dirty="0"/>
              <a:t>hy</a:t>
            </a:r>
            <a:r>
              <a:rPr lang="en-US" sz="2800" b="1" dirty="0">
                <a:solidFill>
                  <a:srgbClr val="FF0000"/>
                </a:solidFill>
              </a:rPr>
              <a:t> T</a:t>
            </a:r>
            <a:r>
              <a:rPr lang="en-US" sz="2800" dirty="0"/>
              <a:t>he</a:t>
            </a:r>
            <a:r>
              <a:rPr lang="en-US" sz="2800" b="1" dirty="0">
                <a:solidFill>
                  <a:srgbClr val="FF0000"/>
                </a:solidFill>
              </a:rPr>
              <a:t> F</a:t>
            </a:r>
            <a:r>
              <a:rPr lang="en-US" sz="2800" dirty="0"/>
              <a:t>ail</a:t>
            </a:r>
            <a:r>
              <a:rPr lang="en-US" sz="2800" b="1" dirty="0" smtClean="0">
                <a:solidFill>
                  <a:srgbClr val="FF0000"/>
                </a:solidFill>
              </a:rPr>
              <a:t>?)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7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059" y="1070732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Brainstorming..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2" y="2767345"/>
            <a:ext cx="4113809" cy="160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719" y="1408170"/>
            <a:ext cx="1981617" cy="16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9" y="1158606"/>
            <a:ext cx="4774065" cy="158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5135526" y="1477926"/>
            <a:ext cx="861237" cy="669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94743" y="3008707"/>
            <a:ext cx="200567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Why???</a:t>
            </a:r>
            <a:endParaRPr lang="en-US" sz="3600" b="1" dirty="0"/>
          </a:p>
        </p:txBody>
      </p:sp>
      <p:sp>
        <p:nvSpPr>
          <p:cNvPr id="11" name="Curved Left Arrow 10"/>
          <p:cNvSpPr/>
          <p:nvPr/>
        </p:nvSpPr>
        <p:spPr>
          <a:xfrm rot="5908322">
            <a:off x="3788022" y="2383328"/>
            <a:ext cx="829339" cy="318689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8" y="4504053"/>
            <a:ext cx="2052614" cy="182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537" y="5017472"/>
            <a:ext cx="1705835" cy="64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://www.tenettech.com/content/images/thumbs/0004988_electrolytic_capacitor_1000uf_25vpack_of_5_600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34" y="4468040"/>
            <a:ext cx="1739121" cy="17391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9" name="Right Arrow 18"/>
          <p:cNvSpPr/>
          <p:nvPr/>
        </p:nvSpPr>
        <p:spPr>
          <a:xfrm>
            <a:off x="4056321" y="4667612"/>
            <a:ext cx="1275907" cy="10803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0"/>
          <a:stretch/>
        </p:blipFill>
        <p:spPr bwMode="auto">
          <a:xfrm>
            <a:off x="7012567" y="4040466"/>
            <a:ext cx="1993517" cy="21666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" name="TextBox 20"/>
          <p:cNvSpPr txBox="1"/>
          <p:nvPr/>
        </p:nvSpPr>
        <p:spPr>
          <a:xfrm>
            <a:off x="6607050" y="3740884"/>
            <a:ext cx="1338956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Water Tank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96666" y="4134721"/>
            <a:ext cx="1172116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Capacitor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03718" y="1038838"/>
            <a:ext cx="1787669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Power Supplies</a:t>
            </a:r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03" y="2549078"/>
            <a:ext cx="597146" cy="110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qual 2"/>
          <p:cNvSpPr/>
          <p:nvPr/>
        </p:nvSpPr>
        <p:spPr>
          <a:xfrm>
            <a:off x="6495121" y="4860947"/>
            <a:ext cx="893835" cy="5199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01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9" grpId="0" animBg="1"/>
      <p:bldP spid="21" grpId="0" animBg="1"/>
      <p:bldP spid="22" grpId="0" animBg="1"/>
      <p:bldP spid="23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61087" y="1592623"/>
            <a:ext cx="3075253" cy="3124880"/>
            <a:chOff x="4735443" y="2591607"/>
            <a:chExt cx="3075253" cy="3124880"/>
          </a:xfrm>
        </p:grpSpPr>
        <p:pic>
          <p:nvPicPr>
            <p:cNvPr id="8" name="Picture 46" descr="cid:image018.jpg@01CF3F8C.A405AB40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65"/>
            <a:stretch/>
          </p:blipFill>
          <p:spPr bwMode="auto">
            <a:xfrm>
              <a:off x="4876685" y="2804261"/>
              <a:ext cx="2934011" cy="2912226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sp>
          <p:nvSpPr>
            <p:cNvPr id="9" name="TextBox 8"/>
            <p:cNvSpPr txBox="1"/>
            <p:nvPr/>
          </p:nvSpPr>
          <p:spPr>
            <a:xfrm>
              <a:off x="4735443" y="2591607"/>
              <a:ext cx="1287532" cy="64633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Loadboard</a:t>
              </a:r>
            </a:p>
            <a:p>
              <a:r>
                <a:rPr lang="en-US" dirty="0" smtClean="0"/>
                <a:t>Schematic</a:t>
              </a:r>
              <a:endParaRPr lang="en-US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27321" y="2922697"/>
            <a:ext cx="999460" cy="606056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1087" y="2366544"/>
            <a:ext cx="643766" cy="47109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://www.tenettech.com/content/images/thumbs/0004988_electrolytic_capacitor_1000uf_25vpack_of_5_600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62" y="5082683"/>
            <a:ext cx="1275111" cy="12751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3" name="TextBox 12"/>
          <p:cNvSpPr txBox="1"/>
          <p:nvPr/>
        </p:nvSpPr>
        <p:spPr>
          <a:xfrm>
            <a:off x="261087" y="4713351"/>
            <a:ext cx="1287532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Capacitors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904853" y="3528753"/>
            <a:ext cx="83975" cy="1184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0"/>
          </p:cNvCxnSpPr>
          <p:nvPr/>
        </p:nvCxnSpPr>
        <p:spPr>
          <a:xfrm flipH="1" flipV="1">
            <a:off x="458155" y="2880167"/>
            <a:ext cx="446698" cy="1833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197276" y="2146521"/>
            <a:ext cx="907431" cy="595423"/>
          </a:xfrm>
          <a:prstGeom prst="rect">
            <a:avLst/>
          </a:prstGeom>
          <a:solidFill>
            <a:schemeClr val="accent3">
              <a:lumMod val="20000"/>
              <a:lumOff val="80000"/>
              <a:alpha val="4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48619" y="3818721"/>
            <a:ext cx="168090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Affected Relay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0" idx="0"/>
          </p:cNvCxnSpPr>
          <p:nvPr/>
        </p:nvCxnSpPr>
        <p:spPr>
          <a:xfrm flipV="1">
            <a:off x="2389074" y="2602090"/>
            <a:ext cx="261916" cy="12166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45410" y="1130610"/>
            <a:ext cx="224933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Something strange..</a:t>
            </a:r>
            <a:endParaRPr lang="en-US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28" y="1643996"/>
            <a:ext cx="5173194" cy="327128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30" name="TextBox 29"/>
          <p:cNvSpPr txBox="1"/>
          <p:nvPr/>
        </p:nvSpPr>
        <p:spPr>
          <a:xfrm>
            <a:off x="3569163" y="5062186"/>
            <a:ext cx="1303370" cy="7694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b="1" dirty="0" smtClean="0"/>
              <a:t>Test</a:t>
            </a:r>
            <a:endParaRPr lang="en-US" sz="4400" b="1" dirty="0"/>
          </a:p>
        </p:txBody>
      </p:sp>
      <p:sp>
        <p:nvSpPr>
          <p:cNvPr id="31" name="Curved Left Arrow 30"/>
          <p:cNvSpPr/>
          <p:nvPr/>
        </p:nvSpPr>
        <p:spPr>
          <a:xfrm rot="12903486">
            <a:off x="2974117" y="3440350"/>
            <a:ext cx="1037479" cy="202345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858000" y="2158409"/>
            <a:ext cx="510363" cy="2599176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569163" y="1474666"/>
            <a:ext cx="1287532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Loadboard</a:t>
            </a:r>
          </a:p>
          <a:p>
            <a:r>
              <a:rPr lang="en-US" dirty="0" smtClean="0"/>
              <a:t>Schematic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91463" y="1761883"/>
            <a:ext cx="128753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Capacitors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5493456" y="2264735"/>
            <a:ext cx="485522" cy="339178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731488" y="2446117"/>
            <a:ext cx="2126512" cy="1687612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731488" y="3147237"/>
            <a:ext cx="2126512" cy="986492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731488" y="3827721"/>
            <a:ext cx="2126512" cy="306009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731488" y="4133730"/>
            <a:ext cx="2126512" cy="338527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76382" y="5347385"/>
            <a:ext cx="3825086" cy="46166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No Electrical Connection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978" y="1092269"/>
            <a:ext cx="2750352" cy="64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Curved Left Arrow 54"/>
          <p:cNvSpPr/>
          <p:nvPr/>
        </p:nvSpPr>
        <p:spPr>
          <a:xfrm rot="15046376" flipH="1">
            <a:off x="5753689" y="2775424"/>
            <a:ext cx="836218" cy="275914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3261" y="1115221"/>
            <a:ext cx="2276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Looking further...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3417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9" grpId="0" animBg="1"/>
      <p:bldP spid="20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52" grpId="0" animBg="1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http://farm8.staticflickr.com/7066/7130635153_e46bc75bd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7" y="1281329"/>
            <a:ext cx="3430151" cy="196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ntegrativehealthcare.org/mt/wp-content/uploads/2012/11/7-types-of-headach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18" y="2598945"/>
            <a:ext cx="2449402" cy="189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hiropracticlancaster.com/clients/17174/images/images/Headache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63" y="3717749"/>
            <a:ext cx="3384638" cy="22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.webmd.com/dtmcms/live/webmd/consumer_assets/site_images/articles/health_tools/preparing_for_middle_school_tweens_slideshow/getty_rf_photo_of_girl_taking_prescription_pi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14" y="1252269"/>
            <a:ext cx="2460067" cy="167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mom.girlstalkinsmack.com/image/102013/16/16221010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401" y="4176337"/>
            <a:ext cx="2681361" cy="201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011082" y="1253830"/>
            <a:ext cx="5513932" cy="4709727"/>
            <a:chOff x="1407745" y="474357"/>
            <a:chExt cx="6729335" cy="5668385"/>
          </a:xfrm>
        </p:grpSpPr>
        <p:sp>
          <p:nvSpPr>
            <p:cNvPr id="11" name="Curved Down Arrow 10"/>
            <p:cNvSpPr/>
            <p:nvPr/>
          </p:nvSpPr>
          <p:spPr>
            <a:xfrm>
              <a:off x="1736747" y="474357"/>
              <a:ext cx="6400333" cy="2775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urved Down Arrow 11"/>
            <p:cNvSpPr/>
            <p:nvPr/>
          </p:nvSpPr>
          <p:spPr>
            <a:xfrm rot="10800000">
              <a:off x="1407745" y="3366863"/>
              <a:ext cx="6400333" cy="2775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53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013" y="1090563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sz="2800" dirty="0" smtClean="0"/>
              <a:t>More Evaluations..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227387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650" y="1108164"/>
            <a:ext cx="2214458" cy="231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9450" y="1144739"/>
            <a:ext cx="204414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Open socket test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9450" y="3236545"/>
            <a:ext cx="346351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- Testing without any unit placed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42737" y="1090563"/>
            <a:ext cx="2672526" cy="369332"/>
          </a:xfrm>
          <a:prstGeom prst="rect">
            <a:avLst/>
          </a:prstGeom>
          <a:solidFill>
            <a:srgbClr val="CCFF99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No Hot Switching issues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85" y="1625731"/>
            <a:ext cx="2903391" cy="1935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04" y="3930707"/>
            <a:ext cx="2214458" cy="2313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080" y="4305426"/>
            <a:ext cx="3045495" cy="193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10839" y="3788047"/>
            <a:ext cx="344196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Confirmed Hot Switching issues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0" y="4111583"/>
            <a:ext cx="1385887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rved Left Arrow 8"/>
          <p:cNvSpPr/>
          <p:nvPr/>
        </p:nvSpPr>
        <p:spPr>
          <a:xfrm rot="18255132">
            <a:off x="1701685" y="3955573"/>
            <a:ext cx="776177" cy="14607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9449" y="3723265"/>
            <a:ext cx="1796197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Device Testing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63575" y="1329405"/>
            <a:ext cx="2092660" cy="2107435"/>
            <a:chOff x="6863575" y="1151981"/>
            <a:chExt cx="2092660" cy="2107435"/>
          </a:xfrm>
        </p:grpSpPr>
        <p:pic>
          <p:nvPicPr>
            <p:cNvPr id="22" name="Picture 2" descr="http://www.tenettech.com/content/images/thumbs/0004988_electrolytic_capacitor_1000uf_25vpack_of_5_600.jpe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643" y="1520295"/>
              <a:ext cx="1739121" cy="17391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3" name="TextBox 22"/>
            <p:cNvSpPr txBox="1"/>
            <p:nvPr/>
          </p:nvSpPr>
          <p:spPr>
            <a:xfrm>
              <a:off x="6863575" y="1186976"/>
              <a:ext cx="1287532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Capacitors</a:t>
              </a:r>
              <a:endParaRPr lang="en-US" dirty="0"/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9089" y="1151981"/>
              <a:ext cx="597146" cy="1105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&quot;No&quot; Symbol 9"/>
            <p:cNvSpPr/>
            <p:nvPr/>
          </p:nvSpPr>
          <p:spPr>
            <a:xfrm>
              <a:off x="8272129" y="1371642"/>
              <a:ext cx="684106" cy="629645"/>
            </a:xfrm>
            <a:prstGeom prst="noSmoking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969222" y="4220872"/>
            <a:ext cx="2092660" cy="2107435"/>
            <a:chOff x="4212371" y="4249513"/>
            <a:chExt cx="2092660" cy="2107435"/>
          </a:xfrm>
        </p:grpSpPr>
        <p:pic>
          <p:nvPicPr>
            <p:cNvPr id="26" name="Picture 2" descr="http://www.tenettech.com/content/images/thumbs/0004988_electrolytic_capacitor_1000uf_25vpack_of_5_600.jpe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439" y="4617827"/>
              <a:ext cx="1739121" cy="17391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7" name="TextBox 26"/>
            <p:cNvSpPr txBox="1"/>
            <p:nvPr/>
          </p:nvSpPr>
          <p:spPr>
            <a:xfrm>
              <a:off x="4212371" y="4284508"/>
              <a:ext cx="1287532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Capacitors</a:t>
              </a:r>
              <a:endParaRPr lang="en-US" dirty="0"/>
            </a:p>
          </p:txBody>
        </p: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885" y="4249513"/>
              <a:ext cx="597146" cy="1105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730531" y="1882385"/>
            <a:ext cx="7374930" cy="3942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899966" y="3192959"/>
            <a:ext cx="5245741" cy="1533965"/>
            <a:chOff x="4635365" y="4934972"/>
            <a:chExt cx="3671665" cy="1073672"/>
          </a:xfrm>
        </p:grpSpPr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365" y="4934972"/>
              <a:ext cx="3671665" cy="876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3" name="Curved Connector 32"/>
            <p:cNvCxnSpPr/>
            <p:nvPr/>
          </p:nvCxnSpPr>
          <p:spPr>
            <a:xfrm rot="5400000" flipH="1" flipV="1">
              <a:off x="4823016" y="5278378"/>
              <a:ext cx="635197" cy="825335"/>
            </a:xfrm>
            <a:prstGeom prst="curved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/>
            <p:nvPr/>
          </p:nvCxnSpPr>
          <p:spPr>
            <a:xfrm>
              <a:off x="7415695" y="5373446"/>
              <a:ext cx="847004" cy="632390"/>
            </a:xfrm>
            <a:prstGeom prst="curvedConnector3">
              <a:avLst>
                <a:gd name="adj1" fmla="val 100213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930092" y="2260944"/>
            <a:ext cx="3185487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Current Bridge</a:t>
            </a:r>
            <a:endParaRPr lang="en-US" sz="3600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59" y="4830455"/>
            <a:ext cx="298573" cy="55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084" y="4823993"/>
            <a:ext cx="298573" cy="55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3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 animBg="1"/>
      <p:bldP spid="9" grpId="0" animBg="1"/>
      <p:bldP spid="16" grpId="0" animBg="1"/>
      <p:bldP spid="15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168" y="1059620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Concluded that..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398906" y="3026759"/>
            <a:ext cx="1263631" cy="2545235"/>
            <a:chOff x="4536002" y="3844683"/>
            <a:chExt cx="1080931" cy="2192889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30"/>
            <a:stretch/>
          </p:blipFill>
          <p:spPr bwMode="auto">
            <a:xfrm>
              <a:off x="4536002" y="3990890"/>
              <a:ext cx="738534" cy="2046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131" y="3844683"/>
              <a:ext cx="372802" cy="695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2" descr="http://www.glolab.com/relays/NO%20RELA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43" y="3710648"/>
            <a:ext cx="3507506" cy="196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rved Up Arrow 16"/>
          <p:cNvSpPr/>
          <p:nvPr/>
        </p:nvSpPr>
        <p:spPr>
          <a:xfrm>
            <a:off x="3633358" y="5544122"/>
            <a:ext cx="2613281" cy="8513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28" y="1955895"/>
            <a:ext cx="3671665" cy="87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urved Connector 9"/>
          <p:cNvCxnSpPr/>
          <p:nvPr/>
        </p:nvCxnSpPr>
        <p:spPr>
          <a:xfrm rot="5400000" flipH="1" flipV="1">
            <a:off x="978879" y="2299301"/>
            <a:ext cx="635197" cy="825335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>
            <a:off x="3571558" y="2394369"/>
            <a:ext cx="847004" cy="632390"/>
          </a:xfrm>
          <a:prstGeom prst="curvedConnector3">
            <a:avLst>
              <a:gd name="adj1" fmla="val 100213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0" y="3049652"/>
            <a:ext cx="2129984" cy="292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175166" y="5895616"/>
            <a:ext cx="72968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+18V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165512" y="5675586"/>
            <a:ext cx="46679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0V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55367" y="3241964"/>
            <a:ext cx="176625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A lot of times..</a:t>
            </a:r>
            <a:endParaRPr lang="en-US" b="1" dirty="0"/>
          </a:p>
        </p:txBody>
      </p:sp>
      <p:pic>
        <p:nvPicPr>
          <p:cNvPr id="22" name="Picture 4" descr="image00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8" t="29360"/>
          <a:stretch/>
        </p:blipFill>
        <p:spPr bwMode="auto">
          <a:xfrm>
            <a:off x="4662537" y="1098295"/>
            <a:ext cx="2288347" cy="193654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884" y="5170717"/>
            <a:ext cx="295164" cy="54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996" y="1091761"/>
            <a:ext cx="1293389" cy="249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467250" y="4197664"/>
            <a:ext cx="3262432" cy="646331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Hot Switching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8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3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0528" y="1148503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sz="2000" dirty="0" smtClean="0"/>
              <a:t>Solution Options..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67121" y="6151085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03169" y="212569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1) Remove the Capacitor</a:t>
            </a:r>
          </a:p>
        </p:txBody>
      </p:sp>
      <p:sp>
        <p:nvSpPr>
          <p:cNvPr id="9" name="Multiply 8"/>
          <p:cNvSpPr/>
          <p:nvPr/>
        </p:nvSpPr>
        <p:spPr>
          <a:xfrm>
            <a:off x="1905452" y="1148503"/>
            <a:ext cx="2100537" cy="1870962"/>
          </a:xfrm>
          <a:prstGeom prst="mathMultiply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71834" y="211768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- needed for testing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522" y="4640215"/>
            <a:ext cx="2126993" cy="9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93174" y="3621990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</a:t>
            </a:r>
            <a:r>
              <a:rPr lang="en-US" b="1" dirty="0" smtClean="0"/>
              <a:t>Add a resistor </a:t>
            </a:r>
            <a:r>
              <a:rPr lang="en-US" dirty="0" smtClean="0"/>
              <a:t>to discharge the current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23842" y="3621988"/>
            <a:ext cx="282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- testing failed with the presence of a resistor</a:t>
            </a:r>
            <a:endParaRPr lang="en-US" dirty="0"/>
          </a:p>
        </p:txBody>
      </p:sp>
      <p:sp>
        <p:nvSpPr>
          <p:cNvPr id="14" name="Multiply 13"/>
          <p:cNvSpPr/>
          <p:nvPr/>
        </p:nvSpPr>
        <p:spPr>
          <a:xfrm>
            <a:off x="2393167" y="2871175"/>
            <a:ext cx="2100537" cy="1870962"/>
          </a:xfrm>
          <a:prstGeom prst="mathMultiply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25683" y="5522042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</a:t>
            </a:r>
            <a:r>
              <a:rPr lang="en-US" b="1" dirty="0" smtClean="0"/>
              <a:t>Use the tester </a:t>
            </a:r>
            <a:r>
              <a:rPr lang="en-US" dirty="0" smtClean="0"/>
              <a:t>to discharge the current</a:t>
            </a:r>
            <a:endParaRPr lang="en-US" dirty="0"/>
          </a:p>
        </p:txBody>
      </p:sp>
      <p:sp>
        <p:nvSpPr>
          <p:cNvPr id="16" name="Donut 15"/>
          <p:cNvSpPr/>
          <p:nvPr/>
        </p:nvSpPr>
        <p:spPr>
          <a:xfrm>
            <a:off x="2530467" y="4993481"/>
            <a:ext cx="1509476" cy="1473952"/>
          </a:xfrm>
          <a:prstGeom prst="donut">
            <a:avLst/>
          </a:prstGeom>
          <a:solidFill>
            <a:srgbClr val="00CC00">
              <a:alpha val="35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93573" y="5486416"/>
            <a:ext cx="28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b="1" dirty="0" smtClean="0"/>
              <a:t>This might work!</a:t>
            </a:r>
            <a:endParaRPr lang="en-US" b="1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54" y="4222133"/>
            <a:ext cx="1556485" cy="213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74307" y="1634402"/>
            <a:ext cx="1299175" cy="2587731"/>
            <a:chOff x="7969252" y="1492277"/>
            <a:chExt cx="1299175" cy="2587731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2614" y="1492277"/>
              <a:ext cx="435813" cy="807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9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30"/>
            <a:stretch/>
          </p:blipFill>
          <p:spPr bwMode="auto">
            <a:xfrm>
              <a:off x="7969252" y="1704472"/>
              <a:ext cx="863362" cy="237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374307" y="1640543"/>
            <a:ext cx="1299175" cy="2587731"/>
            <a:chOff x="7969252" y="1492277"/>
            <a:chExt cx="1299175" cy="2587731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2614" y="1492277"/>
              <a:ext cx="435813" cy="807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30"/>
            <a:stretch/>
          </p:blipFill>
          <p:spPr bwMode="auto">
            <a:xfrm>
              <a:off x="7969252" y="1704472"/>
              <a:ext cx="863362" cy="2375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743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3" grpId="0"/>
      <p:bldP spid="14" grpId="0" animBg="1"/>
      <p:bldP spid="12" grpId="0"/>
      <p:bldP spid="16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99" y="1814940"/>
            <a:ext cx="3457231" cy="309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3" name="Group 2052"/>
          <p:cNvGrpSpPr/>
          <p:nvPr/>
        </p:nvGrpSpPr>
        <p:grpSpPr>
          <a:xfrm>
            <a:off x="3725839" y="1910695"/>
            <a:ext cx="2033516" cy="752690"/>
            <a:chOff x="3725839" y="1405719"/>
            <a:chExt cx="2033516" cy="752690"/>
          </a:xfrm>
        </p:grpSpPr>
        <p:grpSp>
          <p:nvGrpSpPr>
            <p:cNvPr id="2051" name="Group 2050"/>
            <p:cNvGrpSpPr/>
            <p:nvPr/>
          </p:nvGrpSpPr>
          <p:grpSpPr>
            <a:xfrm>
              <a:off x="3950569" y="1405719"/>
              <a:ext cx="1808786" cy="540070"/>
              <a:chOff x="3950569" y="1405719"/>
              <a:chExt cx="1808786" cy="54007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3950569" y="1405719"/>
                <a:ext cx="0" cy="39556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3950569" y="1405719"/>
                <a:ext cx="32072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4200884" y="1405719"/>
                <a:ext cx="0" cy="26359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185414" y="1720558"/>
                <a:ext cx="99663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182052" y="1669312"/>
                <a:ext cx="0" cy="27647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5194606" y="1894370"/>
                <a:ext cx="564749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52" name="Rectangle 2051"/>
            <p:cNvSpPr/>
            <p:nvPr/>
          </p:nvSpPr>
          <p:spPr>
            <a:xfrm>
              <a:off x="3725839" y="1720558"/>
              <a:ext cx="459575" cy="437851"/>
            </a:xfrm>
            <a:prstGeom prst="rect">
              <a:avLst/>
            </a:prstGeom>
            <a:solidFill>
              <a:schemeClr val="accent1">
                <a:alpha val="2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197" y="1000552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Fixing the problem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Left Arrow 2"/>
          <p:cNvSpPr/>
          <p:nvPr/>
        </p:nvSpPr>
        <p:spPr>
          <a:xfrm>
            <a:off x="5858540" y="2174288"/>
            <a:ext cx="510362" cy="4890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"/>
          <a:stretch/>
        </p:blipFill>
        <p:spPr bwMode="auto">
          <a:xfrm>
            <a:off x="176217" y="1716153"/>
            <a:ext cx="7508065" cy="468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6473" y="1346821"/>
            <a:ext cx="554510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How do we discharge the capacitor using the tester?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386" y="1104146"/>
            <a:ext cx="1964480" cy="269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80" y="4011186"/>
            <a:ext cx="1932103" cy="130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588573" y="5666212"/>
            <a:ext cx="140775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Invulnerable to </a:t>
            </a:r>
          </a:p>
          <a:p>
            <a:r>
              <a:rPr lang="en-US" sz="1400" dirty="0" smtClean="0"/>
              <a:t>hot switching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143" y="1814940"/>
            <a:ext cx="1069273" cy="169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10" y="5677999"/>
            <a:ext cx="4762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751243" y="4396492"/>
            <a:ext cx="2214594" cy="2669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55204" y="5273107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Solid State Relay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8048" y="3117809"/>
            <a:ext cx="1226618" cy="2769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/>
              <a:t>t</a:t>
            </a:r>
            <a:r>
              <a:rPr lang="en-US" sz="1200" b="1" dirty="0" smtClean="0"/>
              <a:t>ester channel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9522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  <p:bldP spid="10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33"/>
          <a:stretch/>
        </p:blipFill>
        <p:spPr bwMode="auto">
          <a:xfrm>
            <a:off x="295841" y="1771277"/>
            <a:ext cx="7151492" cy="353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7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94" y="1054453"/>
            <a:ext cx="5888794" cy="530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95841" y="1527284"/>
            <a:ext cx="86433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626090" y="1157734"/>
            <a:ext cx="2661666" cy="1491091"/>
            <a:chOff x="4615882" y="61312"/>
            <a:chExt cx="4431626" cy="2482640"/>
          </a:xfrm>
        </p:grpSpPr>
        <p:pic>
          <p:nvPicPr>
            <p:cNvPr id="7" name="Picture 2" descr="http://www.glolab.com/relays/NO%20RELAY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882" y="61312"/>
              <a:ext cx="4431626" cy="2482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lowchart: Connector 7"/>
            <p:cNvSpPr/>
            <p:nvPr/>
          </p:nvSpPr>
          <p:spPr>
            <a:xfrm>
              <a:off x="5973232" y="1878590"/>
              <a:ext cx="299545" cy="304062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5225463" y="1878959"/>
              <a:ext cx="299545" cy="304062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8146704" y="1910492"/>
              <a:ext cx="299545" cy="304062"/>
            </a:xfrm>
            <a:prstGeom prst="flowChartConnector">
              <a:avLst/>
            </a:prstGeom>
            <a:solidFill>
              <a:srgbClr val="00C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261" y="2605813"/>
            <a:ext cx="4184928" cy="377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88260" y="2345410"/>
            <a:ext cx="671979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40" y="1157734"/>
            <a:ext cx="3416351" cy="204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04479" y="1188499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Effect..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25" y="1634398"/>
            <a:ext cx="6832553" cy="457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35900" y="2940671"/>
            <a:ext cx="3416277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95% </a:t>
            </a:r>
          </a:p>
          <a:p>
            <a:pPr algn="ctr"/>
            <a:r>
              <a:rPr lang="en-US" sz="2400" dirty="0" smtClean="0"/>
              <a:t>reduction in relay replacement </a:t>
            </a:r>
          </a:p>
          <a:p>
            <a:pPr algn="ctr"/>
            <a:r>
              <a:rPr lang="en-US" sz="2400" dirty="0" smtClean="0"/>
              <a:t>per QTR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889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576982" y="4194074"/>
            <a:ext cx="3090465" cy="769441"/>
          </a:xfrm>
          <a:prstGeom prst="rect">
            <a:avLst/>
          </a:prstGeom>
          <a:solidFill>
            <a:srgbClr val="CCFF99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Calibri" panose="020F0502020204030204" pitchFamily="34" charset="0"/>
                <a:cs typeface="David" panose="020E0502060401010101" pitchFamily="34" charset="-79"/>
              </a:rPr>
              <a:t>Cost Savings</a:t>
            </a:r>
            <a:endParaRPr lang="en-US" sz="4400" b="1" dirty="0">
              <a:latin typeface="Calibri" panose="020F0502020204030204" pitchFamily="34" charset="0"/>
              <a:cs typeface="David" panose="020E0502060401010101" pitchFamily="34" charset="-79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80720" y="5350684"/>
            <a:ext cx="8458200" cy="8143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kern="0" dirty="0"/>
              <a:t>F</a:t>
            </a:r>
            <a:r>
              <a:rPr lang="en-US" kern="0" dirty="0" smtClean="0"/>
              <a:t>requent repairs = multiple downtime  </a:t>
            </a:r>
          </a:p>
          <a:p>
            <a:r>
              <a:rPr lang="en-US" kern="0" dirty="0" smtClean="0"/>
              <a:t>= Capacity loss</a:t>
            </a:r>
            <a:endParaRPr lang="en-US" kern="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80720" y="3087641"/>
            <a:ext cx="8458200" cy="8143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Yield loss</a:t>
            </a:r>
            <a:endParaRPr lang="en-US" kern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80720" y="2117507"/>
            <a:ext cx="8458200" cy="8143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Relay replacement</a:t>
            </a:r>
            <a:endParaRPr lang="en-US" kern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80720" y="4010231"/>
            <a:ext cx="8458200" cy="814388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0000"/>
                </a:solidFill>
                <a:latin typeface="Arial" charset="0"/>
              </a:defRPr>
            </a:lvl9pPr>
          </a:lstStyle>
          <a:p>
            <a:r>
              <a:rPr lang="en-US" kern="0" dirty="0" smtClean="0"/>
              <a:t>Tech Support for </a:t>
            </a:r>
          </a:p>
          <a:p>
            <a:r>
              <a:rPr lang="en-US" kern="0" dirty="0" smtClean="0"/>
              <a:t>repairs</a:t>
            </a:r>
            <a:endParaRPr lang="en-US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143992" y="1310184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What was solved?</a:t>
            </a:r>
            <a:endParaRPr lang="en-US" sz="3200" b="1" dirty="0"/>
          </a:p>
        </p:txBody>
      </p:sp>
      <p:pic>
        <p:nvPicPr>
          <p:cNvPr id="1026" name="Picture 2" descr="http://jalfez.es/wp-content/uploads/2013/02/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982" y="1969915"/>
            <a:ext cx="2576170" cy="216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81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084571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And the best thing about 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496" y="2911333"/>
            <a:ext cx="5473440" cy="248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9460" y="1749616"/>
            <a:ext cx="6723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Project is </a:t>
            </a:r>
            <a:r>
              <a:rPr lang="en-US" sz="4800" b="1" u="sng" dirty="0" smtClean="0">
                <a:solidFill>
                  <a:srgbClr val="00B050"/>
                </a:solidFill>
              </a:rPr>
              <a:t>ZERO COST</a:t>
            </a:r>
            <a:endParaRPr lang="en-US" sz="4800" b="1" u="sng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8655" y="5412647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.. Best things in life are free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716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040" y="1061602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Technical Paper Innovation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" y="1751136"/>
            <a:ext cx="3352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389802" y="1840506"/>
            <a:ext cx="1963682" cy="4564879"/>
            <a:chOff x="7558582" y="895695"/>
            <a:chExt cx="1963682" cy="4564879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2380" y="895695"/>
              <a:ext cx="1899884" cy="456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7558582" y="931179"/>
              <a:ext cx="1556901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Test Program</a:t>
              </a:r>
              <a:endParaRPr lang="en-US" dirty="0"/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254" y="1751136"/>
            <a:ext cx="2950352" cy="192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724" y="4852852"/>
            <a:ext cx="3565506" cy="162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36957" y="4296485"/>
            <a:ext cx="303159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Information Breakthrough</a:t>
            </a:r>
            <a:endParaRPr lang="en-US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37" y="3884486"/>
            <a:ext cx="2138789" cy="197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ultiply 7"/>
          <p:cNvSpPr/>
          <p:nvPr/>
        </p:nvSpPr>
        <p:spPr>
          <a:xfrm>
            <a:off x="0" y="1464352"/>
            <a:ext cx="5890161" cy="5010194"/>
          </a:xfrm>
          <a:prstGeom prst="mathMultiply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83" y="1464351"/>
            <a:ext cx="3686747" cy="2505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35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14504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Fan-Out /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50680" y="6244816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2"/>
          <a:stretch/>
        </p:blipFill>
        <p:spPr bwMode="auto">
          <a:xfrm>
            <a:off x="2634239" y="1615240"/>
            <a:ext cx="4549411" cy="183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1910" y="1636505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TIPI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342708" y="3788065"/>
            <a:ext cx="67852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TITL		TIM		TIEM	TMX</a:t>
            </a:r>
          </a:p>
          <a:p>
            <a:endParaRPr lang="en-US" sz="3200" b="1" dirty="0" smtClean="0"/>
          </a:p>
          <a:p>
            <a:endParaRPr lang="en-US" sz="3200" b="1" dirty="0"/>
          </a:p>
          <a:p>
            <a:endParaRPr lang="en-US" sz="3200" b="1" dirty="0" smtClean="0"/>
          </a:p>
          <a:p>
            <a:r>
              <a:rPr lang="en-US" sz="3200" b="1" dirty="0" smtClean="0"/>
              <a:t>Chengdu	     FAB    </a:t>
            </a:r>
            <a:r>
              <a:rPr lang="en-US" sz="3200" b="1" dirty="0" err="1" smtClean="0"/>
              <a:t>Subcons</a:t>
            </a:r>
            <a:r>
              <a:rPr lang="en-US" sz="3200" b="1" dirty="0" smtClean="0"/>
              <a:t>…</a:t>
            </a:r>
            <a:endParaRPr lang="en-US" sz="3200" b="1" dirty="0"/>
          </a:p>
        </p:txBody>
      </p:sp>
      <p:pic>
        <p:nvPicPr>
          <p:cNvPr id="8" name="Picture 2" descr="http://uk.farnell.com/productimages/standard/en_US/457276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48" y="1584863"/>
            <a:ext cx="15906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1" y="2406796"/>
            <a:ext cx="18288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239" y="4695350"/>
            <a:ext cx="1367977" cy="824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907" y="4549749"/>
            <a:ext cx="1393803" cy="11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1" y="4151045"/>
            <a:ext cx="2065501" cy="112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531" y="4493744"/>
            <a:ext cx="2604583" cy="11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1910" y="3480147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Clark</a:t>
            </a:r>
            <a:endParaRPr lang="en-US" sz="32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23785" y="5393897"/>
            <a:ext cx="1877163" cy="738664"/>
            <a:chOff x="123785" y="4929865"/>
            <a:chExt cx="1877163" cy="738664"/>
          </a:xfrm>
        </p:grpSpPr>
        <p:sp>
          <p:nvSpPr>
            <p:cNvPr id="3" name="TextBox 2"/>
            <p:cNvSpPr txBox="1"/>
            <p:nvPr/>
          </p:nvSpPr>
          <p:spPr>
            <a:xfrm>
              <a:off x="644743" y="4929865"/>
              <a:ext cx="1356205" cy="7386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Training done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 smtClean="0"/>
                <a:t>QFN Test</a:t>
              </a:r>
            </a:p>
            <a:p>
              <a:pPr marL="285750" indent="-285750">
                <a:buFontTx/>
                <a:buChar char="-"/>
              </a:pPr>
              <a:r>
                <a:rPr lang="en-US" sz="1400" dirty="0" smtClean="0"/>
                <a:t>Probe</a:t>
              </a: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85" y="4929865"/>
              <a:ext cx="476250" cy="47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2806614" y="3433980"/>
            <a:ext cx="384406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A  B C D E F G H  I  J  K L M N O P Q R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0612" y="1583329"/>
            <a:ext cx="413606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/>
              <a:t>Devices with Frequent Relay Replacement Issues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01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2" y="1173744"/>
            <a:ext cx="4590587" cy="3095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92995" y="1648047"/>
            <a:ext cx="286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Doctor’s Appointment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61580" y="4491143"/>
            <a:ext cx="22931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Migraine</a:t>
            </a:r>
          </a:p>
          <a:p>
            <a:r>
              <a:rPr lang="en-US" sz="2800" b="1" dirty="0"/>
              <a:t>o</a:t>
            </a:r>
            <a:r>
              <a:rPr lang="en-US" sz="2800" b="1" dirty="0" smtClean="0"/>
              <a:t>r</a:t>
            </a:r>
          </a:p>
          <a:p>
            <a:r>
              <a:rPr lang="en-US" sz="2800" b="1" dirty="0" smtClean="0"/>
              <a:t>Brain Tumor</a:t>
            </a:r>
            <a:endParaRPr lang="en-US" sz="2800" b="1" dirty="0"/>
          </a:p>
        </p:txBody>
      </p:sp>
      <p:pic>
        <p:nvPicPr>
          <p:cNvPr id="8" name="Picture 2" descr="http://image.slidesharecdn.com/migraine-itspresentationandmanagement-140514034220-phpapp02/95/migraine-its-presentation-and-management-19-638.jpg?cb=14000389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60" y="2330642"/>
            <a:ext cx="4267569" cy="320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89" y="4051006"/>
            <a:ext cx="2625892" cy="219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27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90832" y="1057275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Acknowledgment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0978" y="1355267"/>
            <a:ext cx="704551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I would like to thank the following people for support on this project:</a:t>
            </a:r>
            <a:endParaRPr lang="en-US" dirty="0"/>
          </a:p>
          <a:p>
            <a:endParaRPr lang="en-US" dirty="0"/>
          </a:p>
          <a:p>
            <a:r>
              <a:rPr lang="en-US" u="sng" dirty="0" smtClean="0"/>
              <a:t>For Technical Advice: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Butch Balanon 	(Apps)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Mike Rigos 		(PE)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Patrick Callo		(PELD)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Noriel Pachejo 	(PE)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Noel Gregorio		(PELD)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u="sng" dirty="0" smtClean="0"/>
              <a:t>For Relay Evaluation support: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Adnel Carbonell 	(C-shop)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Edison Audar 		(C-shop)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r>
              <a:rPr lang="en-US" u="sng" dirty="0" smtClean="0"/>
              <a:t>Engineering Tester Allocation Support: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Philip Cabatbat 	(VLCT MFG)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Shirlyn Mates		(BU Planner)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Millet Paguyo		(Cap Planner)</a:t>
            </a:r>
          </a:p>
        </p:txBody>
      </p:sp>
    </p:spTree>
    <p:extLst>
      <p:ext uri="{BB962C8B-B14F-4D97-AF65-F5344CB8AC3E}">
        <p14:creationId xmlns:p14="http://schemas.microsoft.com/office/powerpoint/2010/main" val="291585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2" descr="http://www.glolab.com/relays/NO%20REL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42" y="3168023"/>
            <a:ext cx="54578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350"/>
            <a:ext cx="914400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>
            <a:off x="4999512" y="1883408"/>
            <a:ext cx="3621974" cy="1284615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..Then turn me </a:t>
            </a:r>
            <a:r>
              <a:rPr lang="en-US" sz="2000" b="1" dirty="0" smtClean="0"/>
              <a:t>ON</a:t>
            </a:r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1775" y="1111883"/>
            <a:ext cx="6870774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rgbClr val="FF9900"/>
                </a:solidFill>
              </a:rPr>
              <a:t>Always remember…</a:t>
            </a:r>
            <a:endParaRPr lang="en-US" dirty="0">
              <a:solidFill>
                <a:srgbClr val="FF99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711" y="2156383"/>
            <a:ext cx="4608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Turn everything else </a:t>
            </a:r>
            <a:r>
              <a:rPr lang="en-US" sz="2800" b="1" dirty="0" smtClean="0">
                <a:solidFill>
                  <a:schemeClr val="bg1"/>
                </a:solidFill>
              </a:rPr>
              <a:t>OFF…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5849" y="2641527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3375" y="1048468"/>
            <a:ext cx="8467725" cy="49459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7183" y="1221048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Relay Datasheet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1714"/>
            <a:ext cx="9013372" cy="368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47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898" y="3663138"/>
            <a:ext cx="1782572" cy="14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773" y="1842145"/>
            <a:ext cx="1782572" cy="14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"/>
          <a:stretch/>
        </p:blipFill>
        <p:spPr bwMode="auto">
          <a:xfrm>
            <a:off x="233916" y="1907295"/>
            <a:ext cx="1502831" cy="2800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6"/>
          <a:stretch/>
        </p:blipFill>
        <p:spPr bwMode="auto">
          <a:xfrm>
            <a:off x="7349630" y="1560432"/>
            <a:ext cx="1505650" cy="2749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"/>
          <a:stretch/>
        </p:blipFill>
        <p:spPr bwMode="auto">
          <a:xfrm>
            <a:off x="5800375" y="3728471"/>
            <a:ext cx="1486412" cy="274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35394" y="170463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"/>
          <a:stretch/>
        </p:blipFill>
        <p:spPr bwMode="auto">
          <a:xfrm>
            <a:off x="1986695" y="2593708"/>
            <a:ext cx="1505650" cy="275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9488" y="1088301"/>
            <a:ext cx="287354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Device Won’t Pass (DWP)</a:t>
            </a:r>
          </a:p>
          <a:p>
            <a:r>
              <a:rPr lang="en-US" dirty="0" smtClean="0"/>
              <a:t>Site to site issues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102753" y="1842145"/>
            <a:ext cx="1389592" cy="443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81548" y="1047706"/>
            <a:ext cx="304524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After isolation,</a:t>
            </a:r>
          </a:p>
          <a:p>
            <a:r>
              <a:rPr lang="en-US" dirty="0" smtClean="0"/>
              <a:t>You found out it was due to a failing relay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742632" y="1685760"/>
            <a:ext cx="1389592" cy="443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818470" y="2326607"/>
            <a:ext cx="12499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elay was replaced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80768" y="4744245"/>
            <a:ext cx="1600789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next day, setup is down due to DWP again, but on a different Site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94270" y="5143261"/>
            <a:ext cx="210583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After isolation,</a:t>
            </a:r>
          </a:p>
          <a:p>
            <a:r>
              <a:rPr lang="en-US" sz="1600" dirty="0" smtClean="0"/>
              <a:t>You found out again that it was due to that same kind of relay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42092" y="5392021"/>
            <a:ext cx="1394853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Relay was replaced, and setup is fixed</a:t>
            </a:r>
          </a:p>
        </p:txBody>
      </p:sp>
      <p:sp>
        <p:nvSpPr>
          <p:cNvPr id="21" name="Right Arrow 20"/>
          <p:cNvSpPr/>
          <p:nvPr/>
        </p:nvSpPr>
        <p:spPr>
          <a:xfrm rot="13799228">
            <a:off x="995923" y="4711281"/>
            <a:ext cx="891116" cy="443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7804240" y="4114314"/>
            <a:ext cx="694795" cy="443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270554" y="1102298"/>
            <a:ext cx="157727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Setup is now passing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5352702" y="4175312"/>
            <a:ext cx="694795" cy="443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800000">
            <a:off x="3289404" y="4043316"/>
            <a:ext cx="694795" cy="443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7105" y="5329020"/>
            <a:ext cx="1394853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Never ending cycle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97631" y="1367699"/>
            <a:ext cx="5867639" cy="5007059"/>
            <a:chOff x="1407745" y="474357"/>
            <a:chExt cx="6729335" cy="5668385"/>
          </a:xfrm>
        </p:grpSpPr>
        <p:sp>
          <p:nvSpPr>
            <p:cNvPr id="6" name="Curved Down Arrow 5"/>
            <p:cNvSpPr/>
            <p:nvPr/>
          </p:nvSpPr>
          <p:spPr>
            <a:xfrm>
              <a:off x="1736747" y="474357"/>
              <a:ext cx="6400333" cy="2775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Curved Down Arrow 26"/>
            <p:cNvSpPr/>
            <p:nvPr/>
          </p:nvSpPr>
          <p:spPr>
            <a:xfrm rot="10800000">
              <a:off x="1407745" y="3366863"/>
              <a:ext cx="6400333" cy="2775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72509" y="3089247"/>
            <a:ext cx="8549351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** Based on 2014 data, an annual total of </a:t>
            </a:r>
            <a:r>
              <a:rPr lang="en-US" sz="3600" b="1" u="sng" dirty="0" smtClean="0"/>
              <a:t>720 production hours</a:t>
            </a:r>
            <a:r>
              <a:rPr lang="en-US" sz="3600" b="1" dirty="0" smtClean="0"/>
              <a:t> </a:t>
            </a:r>
            <a:r>
              <a:rPr lang="en-US" sz="3600" dirty="0" smtClean="0"/>
              <a:t>lost due to DWP issue </a:t>
            </a:r>
            <a:endParaRPr lang="en-US" sz="3600" dirty="0"/>
          </a:p>
        </p:txBody>
      </p:sp>
      <p:sp>
        <p:nvSpPr>
          <p:cNvPr id="29" name="TextBox 28"/>
          <p:cNvSpPr txBox="1"/>
          <p:nvPr/>
        </p:nvSpPr>
        <p:spPr>
          <a:xfrm>
            <a:off x="2160066" y="3445844"/>
            <a:ext cx="4895691" cy="10156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b="1" dirty="0" smtClean="0"/>
              <a:t>1 Month loss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68409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6603" y="3235427"/>
            <a:ext cx="100540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$5 each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62" y="2586523"/>
            <a:ext cx="1142721" cy="110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55" y="1548525"/>
            <a:ext cx="1142721" cy="110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55" y="4758916"/>
            <a:ext cx="1142721" cy="110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63" y="3655005"/>
            <a:ext cx="1142721" cy="110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01933" y="1147981"/>
            <a:ext cx="17835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4 Tester Setups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8972" y="3972048"/>
            <a:ext cx="147348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1 </a:t>
            </a:r>
            <a:r>
              <a:rPr lang="en-US" dirty="0" smtClean="0"/>
              <a:t>Relay replacement per day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11708" y="5871809"/>
            <a:ext cx="196401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4</a:t>
            </a:r>
            <a:r>
              <a:rPr lang="en-US" sz="1400" b="1" dirty="0" smtClean="0"/>
              <a:t> </a:t>
            </a:r>
            <a:r>
              <a:rPr lang="en-US" sz="1400" dirty="0" smtClean="0"/>
              <a:t>Relay replacements per day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191725" y="1147981"/>
            <a:ext cx="13516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Whole year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24" y="1722170"/>
            <a:ext cx="1857776" cy="209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98" y="3990855"/>
            <a:ext cx="2234682" cy="1536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93572" y="5656365"/>
            <a:ext cx="1618534" cy="738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1460 </a:t>
            </a:r>
            <a:r>
              <a:rPr lang="en-US" sz="1400" dirty="0" smtClean="0"/>
              <a:t>Relay replacements per year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564811" y="1147981"/>
            <a:ext cx="15696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Cost per year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741754" y="1786990"/>
            <a:ext cx="2090057" cy="1384995"/>
            <a:chOff x="6741754" y="2037038"/>
            <a:chExt cx="2090057" cy="1384995"/>
          </a:xfrm>
        </p:grpSpPr>
        <p:sp>
          <p:nvSpPr>
            <p:cNvPr id="9" name="TextBox 8"/>
            <p:cNvSpPr txBox="1"/>
            <p:nvPr/>
          </p:nvSpPr>
          <p:spPr>
            <a:xfrm>
              <a:off x="6741754" y="2037038"/>
              <a:ext cx="20900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  1460</a:t>
              </a:r>
            </a:p>
            <a:p>
              <a:r>
                <a:rPr lang="en-US" sz="2800" dirty="0" smtClean="0"/>
                <a:t>X    $5</a:t>
              </a:r>
            </a:p>
            <a:p>
              <a:r>
                <a:rPr lang="en-US" sz="2800" dirty="0" smtClean="0"/>
                <a:t>$7300 </a:t>
              </a:r>
              <a:endParaRPr lang="en-US" sz="28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777379" y="2934231"/>
              <a:ext cx="104727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6148711" y="3432180"/>
            <a:ext cx="2852063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Php 335,800</a:t>
            </a:r>
          </a:p>
          <a:p>
            <a:r>
              <a:rPr lang="en-US" sz="3600" b="1" dirty="0" smtClean="0"/>
              <a:t>   per year</a:t>
            </a:r>
            <a:endParaRPr 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317674" y="4895378"/>
            <a:ext cx="2514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What if 5 or more setups?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Just one device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8" y="1392928"/>
            <a:ext cx="1527637" cy="169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38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10" grpId="0" animBg="1"/>
      <p:bldP spid="11" grpId="0" animBg="1"/>
      <p:bldP spid="14" grpId="0" animBg="1"/>
      <p:bldP spid="15" grpId="0" animBg="1"/>
      <p:bldP spid="1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6" y="1257300"/>
            <a:ext cx="3144539" cy="253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059" y="1257300"/>
            <a:ext cx="185737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3" r="22393"/>
          <a:stretch/>
        </p:blipFill>
        <p:spPr bwMode="auto">
          <a:xfrm>
            <a:off x="4200641" y="2761236"/>
            <a:ext cx="4116530" cy="303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13192" y="3218060"/>
            <a:ext cx="2598788" cy="212365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b="1" dirty="0" smtClean="0"/>
              <a:t>Frequent</a:t>
            </a:r>
          </a:p>
          <a:p>
            <a:r>
              <a:rPr lang="en-US" sz="4400" b="1" dirty="0" smtClean="0"/>
              <a:t>Relay</a:t>
            </a:r>
          </a:p>
          <a:p>
            <a:r>
              <a:rPr lang="en-US" sz="4400" b="1" dirty="0" smtClean="0"/>
              <a:t>Failure</a:t>
            </a:r>
            <a:endParaRPr 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31812" y="4466822"/>
            <a:ext cx="4088667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Total of </a:t>
            </a:r>
            <a:r>
              <a:rPr lang="en-US" b="1" dirty="0" smtClean="0"/>
              <a:t>32</a:t>
            </a:r>
            <a:r>
              <a:rPr lang="en-US" dirty="0" smtClean="0"/>
              <a:t> Affected Relays per loadboard</a:t>
            </a:r>
          </a:p>
          <a:p>
            <a:r>
              <a:rPr lang="en-US" dirty="0" smtClean="0"/>
              <a:t>.. And a lot of different active and passive components</a:t>
            </a:r>
          </a:p>
        </p:txBody>
      </p:sp>
      <p:cxnSp>
        <p:nvCxnSpPr>
          <p:cNvPr id="11" name="Straight Arrow Connector 10"/>
          <p:cNvCxnSpPr>
            <a:stCxn id="3" idx="0"/>
          </p:cNvCxnSpPr>
          <p:nvPr/>
        </p:nvCxnSpPr>
        <p:spPr>
          <a:xfrm flipH="1" flipV="1">
            <a:off x="5246659" y="3482463"/>
            <a:ext cx="1329487" cy="9843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95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81" y="2633269"/>
            <a:ext cx="5392838" cy="297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009441" y="2568070"/>
            <a:ext cx="5403856" cy="3027291"/>
            <a:chOff x="992972" y="2568072"/>
            <a:chExt cx="5403856" cy="3027291"/>
          </a:xfrm>
        </p:grpSpPr>
        <p:pic>
          <p:nvPicPr>
            <p:cNvPr id="22" name="Picture 2" descr="http://www.glolab.com/relays/NO%20RELAY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972" y="2568072"/>
              <a:ext cx="5403856" cy="3027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563" y="4791948"/>
              <a:ext cx="327337" cy="606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7071" y="1110299"/>
            <a:ext cx="8458200" cy="81438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Why do we need relays?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81492" y="1512490"/>
            <a:ext cx="5212402" cy="44128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/>
              <a:t>Relay</a:t>
            </a:r>
            <a:r>
              <a:rPr lang="en-US" dirty="0" smtClean="0"/>
              <a:t> is an electrically operated switch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93788" y="1924687"/>
            <a:ext cx="384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 We need to turn things </a:t>
            </a:r>
            <a:r>
              <a:rPr lang="en-US" b="1" dirty="0" smtClean="0"/>
              <a:t>ON &amp; OFF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46482" y="2198740"/>
            <a:ext cx="200567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Mechanical Relay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998481" y="2596054"/>
            <a:ext cx="5392838" cy="2971325"/>
            <a:chOff x="429091" y="1131512"/>
            <a:chExt cx="5392838" cy="2971325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506" y="3493398"/>
              <a:ext cx="327337" cy="606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91" y="1131512"/>
              <a:ext cx="5392838" cy="2971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1018794" y="2568072"/>
            <a:ext cx="5403856" cy="3027291"/>
            <a:chOff x="992972" y="2568072"/>
            <a:chExt cx="5403856" cy="3027291"/>
          </a:xfrm>
        </p:grpSpPr>
        <p:pic>
          <p:nvPicPr>
            <p:cNvPr id="33" name="Picture 2" descr="http://www.glolab.com/relays/NO%20RELAY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2972" y="2568072"/>
              <a:ext cx="5403856" cy="3027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563" y="4791948"/>
              <a:ext cx="327337" cy="606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81" y="2656634"/>
            <a:ext cx="5463076" cy="3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V="1">
            <a:off x="1995969" y="3380644"/>
            <a:ext cx="0" cy="22573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007844" y="3221316"/>
            <a:ext cx="2679253" cy="1593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6200000" flipH="1">
            <a:off x="3832961" y="3985023"/>
            <a:ext cx="2476021" cy="948610"/>
          </a:xfrm>
          <a:prstGeom prst="bentConnector3">
            <a:avLst>
              <a:gd name="adj1" fmla="val -899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42100" y="6049963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http://www.glolab.com/relays/NO%20RELA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56" y="2609133"/>
            <a:ext cx="54578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924" y="4907002"/>
            <a:ext cx="327337" cy="60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Elbow Connector 7"/>
          <p:cNvCxnSpPr/>
          <p:nvPr/>
        </p:nvCxnSpPr>
        <p:spPr>
          <a:xfrm rot="5400000" flipH="1" flipV="1">
            <a:off x="1860841" y="3582076"/>
            <a:ext cx="2066307" cy="1796050"/>
          </a:xfrm>
          <a:prstGeom prst="bentConnector3">
            <a:avLst>
              <a:gd name="adj1" fmla="val 10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16200000" flipH="1">
            <a:off x="3579744" y="3818646"/>
            <a:ext cx="1853738" cy="1130132"/>
          </a:xfrm>
          <a:prstGeom prst="bentConnector3">
            <a:avLst>
              <a:gd name="adj1" fmla="val 3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05965" y="5714159"/>
            <a:ext cx="31290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75625" y="5672328"/>
            <a:ext cx="31290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54704" y="5673050"/>
            <a:ext cx="312906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06261" y="5268629"/>
            <a:ext cx="4882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02093" y="5268629"/>
            <a:ext cx="4924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198" y="3389659"/>
            <a:ext cx="3219800" cy="7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198" y="3380644"/>
            <a:ext cx="3219800" cy="7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81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 animBg="1"/>
      <p:bldP spid="5" grpId="0" animBg="1"/>
      <p:bldP spid="16" grpId="0" animBg="1"/>
      <p:bldP spid="17" grpId="0" animBg="1"/>
      <p:bldP spid="1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127307" y="5297564"/>
            <a:ext cx="3014267" cy="707886"/>
            <a:chOff x="3920523" y="2587107"/>
            <a:chExt cx="3014267" cy="707886"/>
          </a:xfrm>
        </p:grpSpPr>
        <p:sp>
          <p:nvSpPr>
            <p:cNvPr id="9" name="Right Arrow 8"/>
            <p:cNvSpPr/>
            <p:nvPr/>
          </p:nvSpPr>
          <p:spPr>
            <a:xfrm>
              <a:off x="3920523" y="2664373"/>
              <a:ext cx="840663" cy="6306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27308" y="2587107"/>
              <a:ext cx="18074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For FA</a:t>
              </a:r>
              <a:endParaRPr lang="en-US" sz="4000" b="1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161365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3" y="1513165"/>
            <a:ext cx="39433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47638" y="3866147"/>
            <a:ext cx="2691763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Not Switching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89"/>
          <a:stretch/>
        </p:blipFill>
        <p:spPr bwMode="auto">
          <a:xfrm>
            <a:off x="3038688" y="1602811"/>
            <a:ext cx="5929599" cy="123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65"/>
          <a:stretch/>
        </p:blipFill>
        <p:spPr bwMode="auto">
          <a:xfrm>
            <a:off x="3040960" y="2792012"/>
            <a:ext cx="5929599" cy="493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43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3375" y="1225892"/>
            <a:ext cx="8467725" cy="49459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03694" y="6054290"/>
            <a:ext cx="2133600" cy="206375"/>
          </a:xfrm>
          <a:prstGeom prst="rect">
            <a:avLst/>
          </a:prstGeom>
        </p:spPr>
        <p:txBody>
          <a:bodyPr/>
          <a:lstStyle/>
          <a:p>
            <a:fld id="{3B20521C-F793-4067-BB07-C7AF74E21EF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1350" y="1225673"/>
            <a:ext cx="6037458" cy="3928684"/>
            <a:chOff x="873980" y="976303"/>
            <a:chExt cx="6933748" cy="4622499"/>
          </a:xfrm>
        </p:grpSpPr>
        <p:grpSp>
          <p:nvGrpSpPr>
            <p:cNvPr id="6" name="Group 5"/>
            <p:cNvGrpSpPr/>
            <p:nvPr/>
          </p:nvGrpSpPr>
          <p:grpSpPr>
            <a:xfrm>
              <a:off x="873980" y="976303"/>
              <a:ext cx="6933748" cy="4622499"/>
              <a:chOff x="4493082" y="3621114"/>
              <a:chExt cx="3914775" cy="2609850"/>
            </a:xfrm>
          </p:grpSpPr>
          <p:pic>
            <p:nvPicPr>
              <p:cNvPr id="8" name="Picture 4" descr="image00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3082" y="3621114"/>
                <a:ext cx="3914775" cy="2609850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9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326" y="3976754"/>
                <a:ext cx="752475" cy="238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4225159" y="1245476"/>
              <a:ext cx="2396358" cy="10562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Relay stuck-up where contacts were welded to each other</a:t>
              </a:r>
              <a:endParaRPr lang="en-US" sz="1600" dirty="0"/>
            </a:p>
          </p:txBody>
        </p:sp>
      </p:grp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876" y="4219323"/>
            <a:ext cx="4020410" cy="22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://www.glolab.com/relays/NO%20RELA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891" y="4174326"/>
            <a:ext cx="4013270" cy="22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4" y="4245455"/>
            <a:ext cx="4020410" cy="22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62" y="5816345"/>
            <a:ext cx="327337" cy="60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 b="-1"/>
          <a:stretch/>
        </p:blipFill>
        <p:spPr bwMode="auto">
          <a:xfrm>
            <a:off x="7074104" y="1225673"/>
            <a:ext cx="1763190" cy="330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Explosion 2 18"/>
          <p:cNvSpPr/>
          <p:nvPr/>
        </p:nvSpPr>
        <p:spPr>
          <a:xfrm>
            <a:off x="2809449" y="4393162"/>
            <a:ext cx="417507" cy="451263"/>
          </a:xfrm>
          <a:prstGeom prst="irregularSeal2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45" y="5854352"/>
            <a:ext cx="327337" cy="60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5993449" y="1626214"/>
            <a:ext cx="1080655" cy="1246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750539" y="2873123"/>
            <a:ext cx="767759" cy="57442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21" idx="1"/>
            <a:endCxn id="19" idx="3"/>
          </p:cNvCxnSpPr>
          <p:nvPr/>
        </p:nvCxnSpPr>
        <p:spPr>
          <a:xfrm flipH="1">
            <a:off x="3226956" y="3160337"/>
            <a:ext cx="1523583" cy="1371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3352" y="3909452"/>
            <a:ext cx="180049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Defective Relay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50891" y="4007810"/>
            <a:ext cx="1402948" cy="369332"/>
          </a:xfrm>
          <a:prstGeom prst="rect">
            <a:avLst/>
          </a:prstGeom>
          <a:solidFill>
            <a:srgbClr val="CCFF99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Good Relay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4" y="1401253"/>
            <a:ext cx="2490603" cy="178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7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21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FinalPowerpoint">
  <a:themeElements>
    <a:clrScheme name="Custom 1">
      <a:dk1>
        <a:srgbClr val="000000"/>
      </a:dk1>
      <a:lt1>
        <a:srgbClr val="FFFFFF"/>
      </a:lt1>
      <a:dk2>
        <a:srgbClr val="DE0000"/>
      </a:dk2>
      <a:lt2>
        <a:srgbClr val="808080"/>
      </a:lt2>
      <a:accent1>
        <a:srgbClr val="DE0000"/>
      </a:accent1>
      <a:accent2>
        <a:srgbClr val="AEAEAE"/>
      </a:accent2>
      <a:accent3>
        <a:srgbClr val="117788"/>
      </a:accent3>
      <a:accent4>
        <a:srgbClr val="404040"/>
      </a:accent4>
      <a:accent5>
        <a:srgbClr val="7F7F7F"/>
      </a:accent5>
      <a:accent6>
        <a:srgbClr val="32B4CE"/>
      </a:accent6>
      <a:hlink>
        <a:srgbClr val="DE0000"/>
      </a:hlink>
      <a:folHlink>
        <a:srgbClr val="AAAAAA"/>
      </a:folHlink>
    </a:clrScheme>
    <a:fontScheme name="Final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FinalPowerpoint 1">
        <a:dk1>
          <a:srgbClr val="000000"/>
        </a:dk1>
        <a:lt1>
          <a:srgbClr val="FFFFFF"/>
        </a:lt1>
        <a:dk2>
          <a:srgbClr val="FF0000"/>
        </a:dk2>
        <a:lt2>
          <a:srgbClr val="808080"/>
        </a:lt2>
        <a:accent1>
          <a:srgbClr val="AAAAAA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D2D2D2"/>
        </a:accent5>
        <a:accent6>
          <a:srgbClr val="000000"/>
        </a:accent6>
        <a:hlink>
          <a:srgbClr val="FF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nalPowerpoint 2">
        <a:dk1>
          <a:srgbClr val="AAAAAA"/>
        </a:dk1>
        <a:lt1>
          <a:srgbClr val="FFFFFF"/>
        </a:lt1>
        <a:dk2>
          <a:srgbClr val="000000"/>
        </a:dk2>
        <a:lt2>
          <a:srgbClr val="FFFFFF"/>
        </a:lt2>
        <a:accent1>
          <a:srgbClr val="AAAAAA"/>
        </a:accent1>
        <a:accent2>
          <a:srgbClr val="FFFFFF"/>
        </a:accent2>
        <a:accent3>
          <a:srgbClr val="AAAAAA"/>
        </a:accent3>
        <a:accent4>
          <a:srgbClr val="DADADA"/>
        </a:accent4>
        <a:accent5>
          <a:srgbClr val="D2D2D2"/>
        </a:accent5>
        <a:accent6>
          <a:srgbClr val="E7E7E7"/>
        </a:accent6>
        <a:hlink>
          <a:srgbClr val="AAAAAA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3">
        <a:dk1>
          <a:srgbClr val="808080"/>
        </a:dk1>
        <a:lt1>
          <a:srgbClr val="FFFFFF"/>
        </a:lt1>
        <a:dk2>
          <a:srgbClr val="AAAAAA"/>
        </a:dk2>
        <a:lt2>
          <a:srgbClr val="000000"/>
        </a:lt2>
        <a:accent1>
          <a:srgbClr val="000000"/>
        </a:accent1>
        <a:accent2>
          <a:srgbClr val="AAAAAA"/>
        </a:accent2>
        <a:accent3>
          <a:srgbClr val="D2D2D2"/>
        </a:accent3>
        <a:accent4>
          <a:srgbClr val="DADADA"/>
        </a:accent4>
        <a:accent5>
          <a:srgbClr val="AAAAAA"/>
        </a:accent5>
        <a:accent6>
          <a:srgbClr val="9A9A9A"/>
        </a:accent6>
        <a:hlink>
          <a:srgbClr val="FF0000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nalPowerpoint 4">
        <a:dk1>
          <a:srgbClr val="000000"/>
        </a:dk1>
        <a:lt1>
          <a:srgbClr val="FF0000"/>
        </a:lt1>
        <a:dk2>
          <a:srgbClr val="FFFFFF"/>
        </a:dk2>
        <a:lt2>
          <a:srgbClr val="000000"/>
        </a:lt2>
        <a:accent1>
          <a:srgbClr val="AAAAAA"/>
        </a:accent1>
        <a:accent2>
          <a:srgbClr val="FFFFFF"/>
        </a:accent2>
        <a:accent3>
          <a:srgbClr val="FFAAAA"/>
        </a:accent3>
        <a:accent4>
          <a:srgbClr val="000000"/>
        </a:accent4>
        <a:accent5>
          <a:srgbClr val="D2D2D2"/>
        </a:accent5>
        <a:accent6>
          <a:srgbClr val="E7E7E7"/>
        </a:accent6>
        <a:hlink>
          <a:srgbClr val="000000"/>
        </a:hlink>
        <a:folHlink>
          <a:srgbClr val="AAAAA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18336</TotalTime>
  <Words>927</Words>
  <Application>Microsoft Office PowerPoint</Application>
  <PresentationFormat>On-screen Show (4:3)</PresentationFormat>
  <Paragraphs>291</Paragraphs>
  <Slides>34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FinalPowerpoint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we need relays?</vt:lpstr>
      <vt:lpstr>PowerPoint Presentation</vt:lpstr>
      <vt:lpstr>PowerPoint Presentation</vt:lpstr>
      <vt:lpstr>PowerPoint Presentation</vt:lpstr>
      <vt:lpstr>Probable Causes</vt:lpstr>
      <vt:lpstr>What is Hot Switching?</vt:lpstr>
      <vt:lpstr>PowerPoint Presentation</vt:lpstr>
      <vt:lpstr>How to catch hot switching?</vt:lpstr>
      <vt:lpstr>PowerPoint Presentation</vt:lpstr>
      <vt:lpstr>PowerPoint Presentation</vt:lpstr>
      <vt:lpstr>WTF?? </vt:lpstr>
      <vt:lpstr>Brainstorming..</vt:lpstr>
      <vt:lpstr>PowerPoint Presentation</vt:lpstr>
      <vt:lpstr>More Evaluations..</vt:lpstr>
      <vt:lpstr>Concluded that..</vt:lpstr>
      <vt:lpstr>Solution Options..</vt:lpstr>
      <vt:lpstr>Fixing the problem</vt:lpstr>
      <vt:lpstr>PowerPoint Presentation</vt:lpstr>
      <vt:lpstr>Effect..</vt:lpstr>
      <vt:lpstr>PowerPoint Presentation</vt:lpstr>
      <vt:lpstr>And the best thing about it…</vt:lpstr>
      <vt:lpstr>Technical Paper Innovation</vt:lpstr>
      <vt:lpstr>Fan-Out / Recommendation</vt:lpstr>
      <vt:lpstr>Acknowledgment</vt:lpstr>
      <vt:lpstr>Always remember…</vt:lpstr>
      <vt:lpstr>Thank you!</vt:lpstr>
      <vt:lpstr>PowerPoint Presentation</vt:lpstr>
      <vt:lpstr>Relay Datasheet</vt:lpstr>
    </vt:vector>
  </TitlesOfParts>
  <Company>Texas Instruments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Greene, Matt</dc:creator>
  <cp:lastModifiedBy>a0285145</cp:lastModifiedBy>
  <cp:revision>642</cp:revision>
  <dcterms:created xsi:type="dcterms:W3CDTF">2007-12-19T20:51:45Z</dcterms:created>
  <dcterms:modified xsi:type="dcterms:W3CDTF">2016-06-15T08:32:31Z</dcterms:modified>
</cp:coreProperties>
</file>